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300" r:id="rId2"/>
    <p:sldId id="305" r:id="rId3"/>
    <p:sldId id="335" r:id="rId4"/>
    <p:sldId id="336" r:id="rId5"/>
    <p:sldId id="338" r:id="rId6"/>
    <p:sldId id="339" r:id="rId7"/>
    <p:sldId id="337" r:id="rId8"/>
    <p:sldId id="340" r:id="rId9"/>
    <p:sldId id="341" r:id="rId10"/>
    <p:sldId id="342" r:id="rId11"/>
    <p:sldId id="343" r:id="rId12"/>
    <p:sldId id="344" r:id="rId13"/>
    <p:sldId id="345" r:id="rId14"/>
    <p:sldId id="346" r:id="rId15"/>
    <p:sldId id="347" r:id="rId16"/>
    <p:sldId id="348" r:id="rId17"/>
    <p:sldId id="349" r:id="rId18"/>
    <p:sldId id="327" r:id="rId19"/>
  </p:sldIdLst>
  <p:sldSz cx="12192000" cy="6858000"/>
  <p:notesSz cx="6858000" cy="9144000"/>
  <p:embeddedFontLst>
    <p:embeddedFont>
      <p:font typeface="Atkinson Hyperlegible" pitchFamily="2"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Lst>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09C"/>
    <a:srgbClr val="FC809B"/>
    <a:srgbClr val="8D75EB"/>
    <a:srgbClr val="AC98B8"/>
    <a:srgbClr val="FB6886"/>
    <a:srgbClr val="BD7B57"/>
    <a:srgbClr val="557DBF"/>
    <a:srgbClr val="706BDE"/>
    <a:srgbClr val="CCBCE6"/>
    <a:srgbClr val="C7DD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9213" autoAdjust="0"/>
  </p:normalViewPr>
  <p:slideViewPr>
    <p:cSldViewPr snapToGrid="0">
      <p:cViewPr varScale="1">
        <p:scale>
          <a:sx n="58" d="100"/>
          <a:sy n="58" d="100"/>
        </p:scale>
        <p:origin x="1646" y="43"/>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07/11/2022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Welcome to Unit 2 of Module 2.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In this unit, we will explore some frequently asked questions about the HHFA.</a:t>
            </a:r>
            <a:endParaRPr lang="en-GB" sz="120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The HHFA collects data on different aspects of health services compared with routine data systems.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mn-lt"/>
                <a:ea typeface="Cambria" panose="02040503050406030204" pitchFamily="18" charset="0"/>
                <a:cs typeface="Cambria" panose="02040503050406030204" pitchFamily="18" charset="0"/>
              </a:rPr>
              <a:t>the main focus of the HHFA is on the conditions that exist in the facility at a point in time, i.e. presence of functional services, resources and systems; </a:t>
            </a:r>
            <a:endParaRPr lang="en-GB" sz="1200" dirty="0">
              <a:effectLst/>
              <a:latin typeface="+mn-lt"/>
              <a:ea typeface="Cambria" panose="02040503050406030204" pitchFamily="18" charset="0"/>
              <a:cs typeface="Cambria" panose="02040503050406030204" pitchFamily="18" charset="0"/>
            </a:endParaRPr>
          </a:p>
          <a:p>
            <a:pPr marL="457200"/>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mn-lt"/>
                <a:ea typeface="Cambria" panose="02040503050406030204" pitchFamily="18" charset="0"/>
                <a:cs typeface="Cambria" panose="02040503050406030204" pitchFamily="18" charset="0"/>
              </a:rPr>
              <a:t>the main focus of the RHIS is on the patients that use the facilities, the interventions they have received, and the outcomes of the interventions.</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89562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HHFA data are collected by external data collectors, which can enable a more objective assessment of conditions in facilities.</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In contrast, RHIS data are self-reported, i.e. collected by facility staff themselves. This means they can be less objective.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For example, </a:t>
            </a:r>
            <a:r>
              <a:rPr lang="en-US" sz="1200" dirty="0">
                <a:solidFill>
                  <a:srgbClr val="000000"/>
                </a:solidFill>
                <a:effectLst/>
                <a:latin typeface="+mn-lt"/>
                <a:ea typeface="Calibri" panose="020F0502020204030204" pitchFamily="34" charset="0"/>
                <a:cs typeface="Cambria" panose="02040503050406030204" pitchFamily="18" charset="0"/>
              </a:rPr>
              <a:t>self-reported data can be distorted due to vested interests of service providers, who may want to transmit a positive image of their health facilities.</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1155860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HHFAs are usually conducted on a representative sample of health facilities and are not intended to compare individual facilities, while the RHIS should contain data from all facilities and can compare facilities.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1878853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HHFA data and RHIS data can be used to complement each other, to provide a more comprehensive picture of health facility services.</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rPr>
              <a:t>Download the reading materials for this unit to get a summary of the differences between the HHFA and RHIS/HMIS.</a:t>
            </a:r>
            <a:endParaRPr lang="en-GB" sz="1200" dirty="0">
              <a:latin typeface="+mn-l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257865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mbria" panose="02040503050406030204" pitchFamily="18" charset="0"/>
                <a:cs typeface="Cambria" panose="02040503050406030204" pitchFamily="18" charset="0"/>
              </a:rPr>
              <a:t>People are sometimes concerned that the HHFA facility audit questionnaires (Service availability, Readiness, and Management and finance) may not contain any questions related to quality of care. This is not true. </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3757035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Quality of care is a complex subject with many dimensions, including the availability and functionality of the resources and systems required to implement good quality services. </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745422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Questions about these pre-requisites for good quality care form part of the 3 HHFA facility audit questionnaires.  </a:t>
            </a:r>
            <a:endParaRPr lang="en-GB" dirty="0"/>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2051007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mbria" panose="02040503050406030204" pitchFamily="18" charset="0"/>
                <a:cs typeface="Cambria" panose="02040503050406030204" pitchFamily="18" charset="0"/>
              </a:rPr>
              <a:t>In addition, the record review questionnaire of the Quality of care module looks specifically at whether the provider has followed required procedures in the care process. </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2873839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alibri" panose="020F0502020204030204" pitchFamily="34" charset="0"/>
                <a:ea typeface="Cambria" panose="02040503050406030204" pitchFamily="18" charset="0"/>
                <a:cs typeface="Cambria" panose="02040503050406030204" pitchFamily="18" charset="0"/>
              </a:rPr>
              <a:t>You have now completed Unit 2.</a:t>
            </a:r>
          </a:p>
          <a:p>
            <a:endParaRPr lang="en-GB" sz="1200" dirty="0">
              <a:effectLst/>
              <a:latin typeface="Calibri" panose="020F0502020204030204" pitchFamily="34" charset="0"/>
              <a:ea typeface="Cambria" panose="02040503050406030204" pitchFamily="18" charset="0"/>
              <a:cs typeface="Cambria" panose="02040503050406030204" pitchFamily="18" charset="0"/>
            </a:endParaRPr>
          </a:p>
          <a:p>
            <a:r>
              <a:rPr lang="en-GB" sz="1200" dirty="0">
                <a:effectLst/>
                <a:latin typeface="Calibri" panose="020F0502020204030204" pitchFamily="34" charset="0"/>
                <a:ea typeface="Cambria" panose="02040503050406030204" pitchFamily="18" charset="0"/>
                <a:cs typeface="Cambria" panose="02040503050406030204" pitchFamily="18" charset="0"/>
              </a:rPr>
              <a:t>Now try the end-of-module quiz.</a:t>
            </a: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alibri" panose="020F0502020204030204" pitchFamily="34" charset="0"/>
                <a:ea typeface="Cambria" panose="02040503050406030204" pitchFamily="18" charset="0"/>
                <a:cs typeface="Cambria" panose="02040503050406030204" pitchFamily="18" charset="0"/>
              </a:rPr>
              <a:t>By the end of this unit, you will be able to:</a:t>
            </a:r>
          </a:p>
          <a:p>
            <a:endParaRPr lang="en-GB" sz="1200" dirty="0">
              <a:effectLst/>
              <a:latin typeface="Calibri" panose="020F0502020204030204" pitchFamily="34" charset="0"/>
              <a:ea typeface="Cambria" panose="02040503050406030204" pitchFamily="18" charset="0"/>
              <a:cs typeface="Cambria" panose="02040503050406030204" pitchFamily="18" charset="0"/>
            </a:endParaRPr>
          </a:p>
          <a:p>
            <a:pPr marL="285750" indent="-285750">
              <a:buFont typeface="Arial" panose="020B0604020202020204" pitchFamily="34" charset="0"/>
              <a:buChar char="•"/>
            </a:pPr>
            <a:r>
              <a:rPr lang="en-GB" sz="1200" dirty="0">
                <a:effectLst/>
                <a:latin typeface="Calibri" panose="020F0502020204030204" pitchFamily="34" charset="0"/>
                <a:ea typeface="Cambria" panose="02040503050406030204" pitchFamily="18" charset="0"/>
                <a:cs typeface="Cambria" panose="02040503050406030204" pitchFamily="18" charset="0"/>
              </a:rPr>
              <a:t>outline how the HHFA differs from the SARA;</a:t>
            </a:r>
          </a:p>
          <a:p>
            <a:pPr marL="285750" indent="-285750">
              <a:buFont typeface="Arial" panose="020B0604020202020204" pitchFamily="34" charset="0"/>
              <a:buChar char="•"/>
            </a:pPr>
            <a:r>
              <a:rPr lang="en-GB" sz="1200" dirty="0">
                <a:effectLst/>
                <a:latin typeface="Calibri" panose="020F0502020204030204" pitchFamily="34" charset="0"/>
                <a:ea typeface="Cambria" panose="02040503050406030204" pitchFamily="18" charset="0"/>
                <a:cs typeface="Cambria" panose="02040503050406030204" pitchFamily="18" charset="0"/>
              </a:rPr>
              <a:t>explain why the HHFA is called “harmonized”;</a:t>
            </a:r>
          </a:p>
          <a:p>
            <a:pPr marL="285750" indent="-285750">
              <a:buFont typeface="Arial" panose="020B0604020202020204" pitchFamily="34" charset="0"/>
              <a:buChar char="•"/>
            </a:pPr>
            <a:r>
              <a:rPr lang="en-GB" sz="1200" dirty="0">
                <a:effectLst/>
                <a:latin typeface="Calibri" panose="020F0502020204030204" pitchFamily="34" charset="0"/>
                <a:ea typeface="Cambria" panose="02040503050406030204" pitchFamily="18" charset="0"/>
                <a:cs typeface="Cambria" panose="02040503050406030204" pitchFamily="18" charset="0"/>
              </a:rPr>
              <a:t>summarize how facility surveys differ from RHIS/HMIS; and</a:t>
            </a:r>
          </a:p>
          <a:p>
            <a:pPr marL="285750" indent="-285750">
              <a:buFont typeface="Arial" panose="020B0604020202020204" pitchFamily="34" charset="0"/>
              <a:buChar char="•"/>
            </a:pPr>
            <a:r>
              <a:rPr lang="en-GB" sz="1200" dirty="0">
                <a:effectLst/>
                <a:latin typeface="Calibri" panose="020F0502020204030204" pitchFamily="34" charset="0"/>
                <a:ea typeface="Cambria" panose="02040503050406030204" pitchFamily="18" charset="0"/>
                <a:cs typeface="Cambria" panose="02040503050406030204" pitchFamily="18" charset="0"/>
              </a:rPr>
              <a:t>describe how service quality is assessed in the HHFA.</a:t>
            </a:r>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The HHFA builds on the WHO Service availability and readiness assessment (or SARA), WHO’s previous health facility survey tool.</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It uses almost all the original SARA questions, but it has updated them.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The HHFA’s set of questions is much more extensive than SARA’s, and includes additional service aspects.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It also provides a new and much more comprehensive set of resources and tools to support countries in conducting high-quality facility surveys.</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Download the reading materials for this unit to get a summary of the differences between the SARA and the HHFA.</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9793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mbria" panose="02040503050406030204" pitchFamily="18" charset="0"/>
                <a:cs typeface="Cambria" panose="02040503050406030204" pitchFamily="18" charset="0"/>
              </a:rPr>
              <a:t>The idea of </a:t>
            </a:r>
            <a:r>
              <a:rPr lang="en-US" sz="1200" b="1" dirty="0">
                <a:effectLst/>
                <a:latin typeface="+mn-lt"/>
                <a:ea typeface="Cambria" panose="02040503050406030204" pitchFamily="18" charset="0"/>
                <a:cs typeface="Cambria" panose="02040503050406030204" pitchFamily="18" charset="0"/>
              </a:rPr>
              <a:t>harmonization</a:t>
            </a:r>
            <a:r>
              <a:rPr lang="en-US" sz="1200" dirty="0">
                <a:effectLst/>
                <a:latin typeface="+mn-lt"/>
                <a:ea typeface="Cambria" panose="02040503050406030204" pitchFamily="18" charset="0"/>
                <a:cs typeface="Cambria" panose="02040503050406030204" pitchFamily="18" charset="0"/>
              </a:rPr>
              <a:t> refers to the HHFA’s efforts to achieve coherence with global service standards and indicator lists, as well as with other key global facility survey instruments.</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315164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The questions and indicators in the HHFA are based on global service standards, that is, the items assessed for a particular services aspect are those recommended in WHO guidance documents and by subject matter experts.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The HHFA has been developed through inputs from multiple WHO </a:t>
            </a:r>
            <a:r>
              <a:rPr lang="en-US" sz="1200" dirty="0" err="1">
                <a:effectLst/>
                <a:latin typeface="+mn-lt"/>
                <a:ea typeface="Cambria" panose="02040503050406030204" pitchFamily="18" charset="0"/>
                <a:cs typeface="Cambria" panose="02040503050406030204" pitchFamily="18" charset="0"/>
              </a:rPr>
              <a:t>programmes</a:t>
            </a:r>
            <a:r>
              <a:rPr lang="en-US" sz="1200" dirty="0">
                <a:effectLst/>
                <a:latin typeface="+mn-lt"/>
                <a:ea typeface="Cambria" panose="02040503050406030204" pitchFamily="18" charset="0"/>
                <a:cs typeface="Cambria" panose="02040503050406030204" pitchFamily="18" charset="0"/>
              </a:rPr>
              <a:t>, offices, and partners. </a:t>
            </a:r>
            <a:endParaRPr lang="en-GB" sz="1200" dirty="0">
              <a:effectLst/>
              <a:latin typeface="+mn-lt"/>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239207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The HHFA also aims to provide data that can contribute to indicators in key global indicator lists, such as the Global PHC indicators.</a:t>
            </a:r>
            <a:endParaRPr lang="en-GB" sz="1200" dirty="0">
              <a:effectLst/>
              <a:latin typeface="+mn-lt"/>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81793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Cambria" panose="02040503050406030204" pitchFamily="18" charset="0"/>
                <a:cs typeface="Cambria" panose="02040503050406030204" pitchFamily="18" charset="0"/>
              </a:rPr>
              <a:t>The HHFA was originally developed with the idea of achieving a central set of </a:t>
            </a:r>
            <a:r>
              <a:rPr lang="en-US" b="1" dirty="0">
                <a:effectLst/>
                <a:ea typeface="Cambria" panose="02040503050406030204" pitchFamily="18" charset="0"/>
                <a:cs typeface="Cambria" panose="02040503050406030204" pitchFamily="18" charset="0"/>
              </a:rPr>
              <a:t>questions</a:t>
            </a:r>
            <a:r>
              <a:rPr lang="en-US" dirty="0">
                <a:effectLst/>
                <a:ea typeface="Cambria" panose="02040503050406030204" pitchFamily="18" charset="0"/>
                <a:cs typeface="Cambria" panose="02040503050406030204" pitchFamily="18" charset="0"/>
              </a:rPr>
              <a:t> and </a:t>
            </a:r>
            <a:r>
              <a:rPr lang="en-US" b="1" dirty="0">
                <a:effectLst/>
                <a:ea typeface="Cambria" panose="02040503050406030204" pitchFamily="18" charset="0"/>
                <a:cs typeface="Cambria" panose="02040503050406030204" pitchFamily="18" charset="0"/>
              </a:rPr>
              <a:t>indicators</a:t>
            </a:r>
            <a:r>
              <a:rPr lang="en-US" dirty="0">
                <a:effectLst/>
                <a:ea typeface="Cambria" panose="02040503050406030204" pitchFamily="18" charset="0"/>
                <a:cs typeface="Cambria" panose="02040503050406030204" pitchFamily="18" charset="0"/>
              </a:rPr>
              <a:t> that is </a:t>
            </a:r>
            <a:r>
              <a:rPr lang="en-US" b="1" dirty="0">
                <a:effectLst/>
                <a:ea typeface="Cambria" panose="02040503050406030204" pitchFamily="18" charset="0"/>
                <a:cs typeface="Cambria" panose="02040503050406030204" pitchFamily="18" charset="0"/>
              </a:rPr>
              <a:t>common</a:t>
            </a:r>
            <a:r>
              <a:rPr lang="en-US" dirty="0">
                <a:effectLst/>
                <a:ea typeface="Cambria" panose="02040503050406030204" pitchFamily="18" charset="0"/>
                <a:cs typeface="Cambria" panose="02040503050406030204" pitchFamily="18" charset="0"/>
              </a:rPr>
              <a:t> to the key global facility surveys, so that results can be compared if different surveys are implemented in the same country at different times. </a:t>
            </a:r>
          </a:p>
          <a:p>
            <a:endParaRPr lang="en-US" dirty="0">
              <a:effectLst/>
              <a:ea typeface="Cambria" panose="02040503050406030204" pitchFamily="18" charset="0"/>
              <a:cs typeface="Cambria" panose="02040503050406030204" pitchFamily="18" charset="0"/>
            </a:endParaRPr>
          </a:p>
          <a:p>
            <a:r>
              <a:rPr lang="en-US" dirty="0"/>
              <a:t>Other global facility surveys include the Service Provision Assessment (or SPA) and the Service Delivery Indicators Survey (or SDI).</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30441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Cambria" panose="02040503050406030204" pitchFamily="18" charset="0"/>
                <a:cs typeface="Cambria" panose="02040503050406030204" pitchFamily="18" charset="0"/>
              </a:rPr>
              <a:t>It is important to understand that the HHFA (and facility surveys in general) are different from the routine health information system, or RHIS.</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cs typeface="Cambria" panose="02040503050406030204" pitchFamily="18" charset="0"/>
              </a:rPr>
              <a:t> </a:t>
            </a:r>
            <a:endParaRPr lang="en-GB" sz="1200" dirty="0">
              <a:effectLst/>
              <a:latin typeface="+mn-lt"/>
              <a:ea typeface="Cambria" panose="02040503050406030204" pitchFamily="18" charset="0"/>
              <a:cs typeface="Cambria" panose="02040503050406030204" pitchFamily="18" charset="0"/>
            </a:endParaRPr>
          </a:p>
          <a:p>
            <a:r>
              <a:rPr lang="en-US" sz="1200" dirty="0">
                <a:effectLst/>
                <a:latin typeface="+mn-lt"/>
                <a:ea typeface="Cambria" panose="02040503050406030204" pitchFamily="18" charset="0"/>
              </a:rPr>
              <a:t>Let’s look at the main reasons why.</a:t>
            </a:r>
            <a:endParaRPr lang="en-GB" sz="1200" dirty="0">
              <a:latin typeface="+mn-l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85933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mbria" panose="02040503050406030204" pitchFamily="18" charset="0"/>
                <a:cs typeface="Cambria" panose="02040503050406030204" pitchFamily="18" charset="0"/>
              </a:rPr>
              <a:t>The HHFA is usually done at intervals of a few years, while RHIS data are collected continuously and reported regularly, for example, on a monthly basis.</a:t>
            </a:r>
            <a:endParaRPr lang="en-GB" sz="1200" dirty="0">
              <a:effectLst/>
              <a:latin typeface="+mn-lt"/>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26138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4" name="Group 3">
            <a:extLst>
              <a:ext uri="{FF2B5EF4-FFF2-40B4-BE49-F238E27FC236}">
                <a16:creationId xmlns:a16="http://schemas.microsoft.com/office/drawing/2014/main" id="{E28F3597-CA7D-618D-98D3-9205DBE95246}"/>
              </a:ext>
            </a:extLst>
          </p:cNvPr>
          <p:cNvGrpSpPr/>
          <p:nvPr/>
        </p:nvGrpSpPr>
        <p:grpSpPr>
          <a:xfrm>
            <a:off x="1" y="1805920"/>
            <a:ext cx="12175670" cy="3243080"/>
            <a:chOff x="1" y="1805920"/>
            <a:chExt cx="12175670" cy="324308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B9F99FCF-3654-8FE2-2D2C-AA6121B2C0B5}"/>
                </a:ext>
              </a:extLst>
            </p:cNvPr>
            <p:cNvGrpSpPr/>
            <p:nvPr/>
          </p:nvGrpSpPr>
          <p:grpSpPr>
            <a:xfrm>
              <a:off x="3497856" y="2354877"/>
              <a:ext cx="7986573" cy="1452879"/>
              <a:chOff x="3497856" y="2415959"/>
              <a:chExt cx="7986573" cy="1452879"/>
            </a:xfrm>
          </p:grpSpPr>
          <p:sp>
            <p:nvSpPr>
              <p:cNvPr id="35" name="TextBox 34">
                <a:extLst>
                  <a:ext uri="{FF2B5EF4-FFF2-40B4-BE49-F238E27FC236}">
                    <a16:creationId xmlns:a16="http://schemas.microsoft.com/office/drawing/2014/main" id="{6C5CA4A5-1A67-5576-0CC7-176E1C118893}"/>
                  </a:ext>
                </a:extLst>
              </p:cNvPr>
              <p:cNvSpPr txBox="1"/>
              <p:nvPr/>
            </p:nvSpPr>
            <p:spPr>
              <a:xfrm>
                <a:off x="3497856" y="241595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497856" y="3105167"/>
                <a:ext cx="7986573" cy="76367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Frequently asked questions</a:t>
                </a:r>
              </a:p>
            </p:txBody>
          </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ADF7D752-30EF-655C-1B16-D0CF2951B55B}"/>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45BCDE7C-F8EB-C4B9-4F45-9B91144A6E0A}"/>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6" name="Picture 5">
              <a:extLst>
                <a:ext uri="{FF2B5EF4-FFF2-40B4-BE49-F238E27FC236}">
                  <a16:creationId xmlns:a16="http://schemas.microsoft.com/office/drawing/2014/main" id="{30069B66-615C-86E0-BE25-679628B941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7" name="grid1">
            <a:extLst>
              <a:ext uri="{FF2B5EF4-FFF2-40B4-BE49-F238E27FC236}">
                <a16:creationId xmlns:a16="http://schemas.microsoft.com/office/drawing/2014/main" id="{DEAE7842-55F4-0ADE-0E8A-B9DDC7D739B5}"/>
              </a:ext>
            </a:extLst>
          </p:cNvPr>
          <p:cNvSpPr txBox="1"/>
          <p:nvPr/>
        </p:nvSpPr>
        <p:spPr>
          <a:xfrm>
            <a:off x="734150" y="2142000"/>
            <a:ext cx="5360074" cy="2766651"/>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grid2">
            <a:extLst>
              <a:ext uri="{FF2B5EF4-FFF2-40B4-BE49-F238E27FC236}">
                <a16:creationId xmlns:a16="http://schemas.microsoft.com/office/drawing/2014/main" id="{79165854-248D-C613-B33F-5DFF92AE813F}"/>
              </a:ext>
            </a:extLst>
          </p:cNvPr>
          <p:cNvSpPr txBox="1"/>
          <p:nvPr/>
        </p:nvSpPr>
        <p:spPr>
          <a:xfrm>
            <a:off x="6199041" y="2160997"/>
            <a:ext cx="5360074" cy="2766652"/>
          </a:xfrm>
          <a:prstGeom prst="rect">
            <a:avLst/>
          </a:prstGeom>
          <a:solidFill>
            <a:srgbClr val="C7DDF1"/>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9" name="quest type 1">
            <a:extLst>
              <a:ext uri="{FF2B5EF4-FFF2-40B4-BE49-F238E27FC236}">
                <a16:creationId xmlns:a16="http://schemas.microsoft.com/office/drawing/2014/main" id="{5F6278A1-71AE-6EA1-4199-5F701F1EAFAE}"/>
              </a:ext>
            </a:extLst>
          </p:cNvPr>
          <p:cNvSpPr/>
          <p:nvPr/>
        </p:nvSpPr>
        <p:spPr>
          <a:xfrm>
            <a:off x="1020943" y="2376000"/>
            <a:ext cx="47864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HHFA</a:t>
            </a:r>
          </a:p>
        </p:txBody>
      </p:sp>
      <p:sp>
        <p:nvSpPr>
          <p:cNvPr id="10" name="quest type 2">
            <a:extLst>
              <a:ext uri="{FF2B5EF4-FFF2-40B4-BE49-F238E27FC236}">
                <a16:creationId xmlns:a16="http://schemas.microsoft.com/office/drawing/2014/main" id="{106DF1E1-7084-8FC2-A34E-179053D3E088}"/>
              </a:ext>
            </a:extLst>
          </p:cNvPr>
          <p:cNvSpPr txBox="1"/>
          <p:nvPr/>
        </p:nvSpPr>
        <p:spPr>
          <a:xfrm>
            <a:off x="6485078" y="2375353"/>
            <a:ext cx="4788000" cy="730800"/>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400">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RHIS</a:t>
            </a:r>
          </a:p>
        </p:txBody>
      </p:sp>
      <p:sp>
        <p:nvSpPr>
          <p:cNvPr id="15" name="Sentence stem">
            <a:extLst>
              <a:ext uri="{FF2B5EF4-FFF2-40B4-BE49-F238E27FC236}">
                <a16:creationId xmlns:a16="http://schemas.microsoft.com/office/drawing/2014/main" id="{94BC1586-5FB3-8F43-0AFE-ACB8783846A6}"/>
              </a:ext>
            </a:extLst>
          </p:cNvPr>
          <p:cNvSpPr txBox="1"/>
          <p:nvPr/>
        </p:nvSpPr>
        <p:spPr>
          <a:xfrm>
            <a:off x="755915" y="1396800"/>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collected on:</a:t>
            </a:r>
          </a:p>
        </p:txBody>
      </p:sp>
      <p:sp>
        <p:nvSpPr>
          <p:cNvPr id="2" name="TextBox 1">
            <a:extLst>
              <a:ext uri="{FF2B5EF4-FFF2-40B4-BE49-F238E27FC236}">
                <a16:creationId xmlns:a16="http://schemas.microsoft.com/office/drawing/2014/main" id="{2C4D97F1-261C-86C5-A8D2-D916103AAC13}"/>
              </a:ext>
            </a:extLst>
          </p:cNvPr>
          <p:cNvSpPr txBox="1"/>
          <p:nvPr/>
        </p:nvSpPr>
        <p:spPr>
          <a:xfrm>
            <a:off x="1020942" y="3499804"/>
            <a:ext cx="4786489" cy="830997"/>
          </a:xfrm>
          <a:prstGeom prst="rect">
            <a:avLst/>
          </a:prstGeom>
          <a:noFill/>
        </p:spPr>
        <p:txBody>
          <a:bodyPr wrap="square">
            <a:spAutoFit/>
          </a:bodyPr>
          <a:lstStyle/>
          <a:p>
            <a:pPr algn="ctr"/>
            <a:r>
              <a:rPr lang="en-GB" sz="2400" dirty="0">
                <a:solidFill>
                  <a:schemeClr val="tx1">
                    <a:lumMod val="65000"/>
                    <a:lumOff val="35000"/>
                  </a:schemeClr>
                </a:solidFill>
              </a:rPr>
              <a:t>Conditions that exist in the facility at a point in time</a:t>
            </a:r>
          </a:p>
        </p:txBody>
      </p:sp>
      <p:sp>
        <p:nvSpPr>
          <p:cNvPr id="13" name="TextBox 12">
            <a:extLst>
              <a:ext uri="{FF2B5EF4-FFF2-40B4-BE49-F238E27FC236}">
                <a16:creationId xmlns:a16="http://schemas.microsoft.com/office/drawing/2014/main" id="{CC45F4EA-4A98-D3AF-F445-DA204BB320CE}"/>
              </a:ext>
            </a:extLst>
          </p:cNvPr>
          <p:cNvSpPr txBox="1"/>
          <p:nvPr/>
        </p:nvSpPr>
        <p:spPr>
          <a:xfrm>
            <a:off x="6485078" y="3499803"/>
            <a:ext cx="4786489" cy="830997"/>
          </a:xfrm>
          <a:prstGeom prst="rect">
            <a:avLst/>
          </a:prstGeom>
          <a:noFill/>
        </p:spPr>
        <p:txBody>
          <a:bodyPr wrap="square">
            <a:spAutoFit/>
          </a:bodyPr>
          <a:lstStyle/>
          <a:p>
            <a:pPr algn="ctr"/>
            <a:r>
              <a:rPr lang="en-GB" sz="2400" dirty="0">
                <a:solidFill>
                  <a:schemeClr val="tx1">
                    <a:lumMod val="65000"/>
                    <a:lumOff val="35000"/>
                  </a:schemeClr>
                </a:solidFill>
              </a:rPr>
              <a:t>Patients that use the facilities and their interventions and outcomes</a:t>
            </a:r>
          </a:p>
        </p:txBody>
      </p:sp>
    </p:spTree>
    <p:custDataLst>
      <p:tags r:id="rId1"/>
    </p:custDataLst>
    <p:extLst>
      <p:ext uri="{BB962C8B-B14F-4D97-AF65-F5344CB8AC3E}">
        <p14:creationId xmlns:p14="http://schemas.microsoft.com/office/powerpoint/2010/main" val="16753755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id1">
            <a:extLst>
              <a:ext uri="{FF2B5EF4-FFF2-40B4-BE49-F238E27FC236}">
                <a16:creationId xmlns:a16="http://schemas.microsoft.com/office/drawing/2014/main" id="{339954BE-4B3A-67D0-57E8-EBBC71F12854}"/>
              </a:ext>
            </a:extLst>
          </p:cNvPr>
          <p:cNvSpPr txBox="1"/>
          <p:nvPr/>
        </p:nvSpPr>
        <p:spPr>
          <a:xfrm>
            <a:off x="734150" y="2142000"/>
            <a:ext cx="5360074" cy="2239114"/>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grid2">
            <a:extLst>
              <a:ext uri="{FF2B5EF4-FFF2-40B4-BE49-F238E27FC236}">
                <a16:creationId xmlns:a16="http://schemas.microsoft.com/office/drawing/2014/main" id="{120E1DA7-4223-27F9-9FA9-76298C811098}"/>
              </a:ext>
            </a:extLst>
          </p:cNvPr>
          <p:cNvSpPr txBox="1"/>
          <p:nvPr/>
        </p:nvSpPr>
        <p:spPr>
          <a:xfrm>
            <a:off x="6199796" y="2142000"/>
            <a:ext cx="5360074" cy="2239114"/>
          </a:xfrm>
          <a:prstGeom prst="rect">
            <a:avLst/>
          </a:prstGeom>
          <a:solidFill>
            <a:srgbClr val="C7DDF1"/>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6" name="quest type 1">
            <a:extLst>
              <a:ext uri="{FF2B5EF4-FFF2-40B4-BE49-F238E27FC236}">
                <a16:creationId xmlns:a16="http://schemas.microsoft.com/office/drawing/2014/main" id="{5B8C5E81-0D06-B1BD-9206-45CD86EF83F7}"/>
              </a:ext>
            </a:extLst>
          </p:cNvPr>
          <p:cNvSpPr/>
          <p:nvPr/>
        </p:nvSpPr>
        <p:spPr>
          <a:xfrm>
            <a:off x="1020943" y="2376000"/>
            <a:ext cx="47864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HHFA</a:t>
            </a:r>
          </a:p>
        </p:txBody>
      </p:sp>
      <p:sp>
        <p:nvSpPr>
          <p:cNvPr id="7" name="quest type 2">
            <a:extLst>
              <a:ext uri="{FF2B5EF4-FFF2-40B4-BE49-F238E27FC236}">
                <a16:creationId xmlns:a16="http://schemas.microsoft.com/office/drawing/2014/main" id="{9F28012B-B118-A9E6-BAE6-7A100397205B}"/>
              </a:ext>
            </a:extLst>
          </p:cNvPr>
          <p:cNvSpPr txBox="1"/>
          <p:nvPr/>
        </p:nvSpPr>
        <p:spPr>
          <a:xfrm>
            <a:off x="6485833" y="2375353"/>
            <a:ext cx="4788000" cy="730800"/>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400">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RHIS</a:t>
            </a:r>
          </a:p>
        </p:txBody>
      </p:sp>
      <p:sp>
        <p:nvSpPr>
          <p:cNvPr id="8" name="Sentence stem">
            <a:extLst>
              <a:ext uri="{FF2B5EF4-FFF2-40B4-BE49-F238E27FC236}">
                <a16:creationId xmlns:a16="http://schemas.microsoft.com/office/drawing/2014/main" id="{0D68BBE2-56E1-33AA-0556-15870D584972}"/>
              </a:ext>
            </a:extLst>
          </p:cNvPr>
          <p:cNvSpPr txBox="1"/>
          <p:nvPr/>
        </p:nvSpPr>
        <p:spPr>
          <a:xfrm>
            <a:off x="755915" y="1396800"/>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collection:</a:t>
            </a:r>
          </a:p>
        </p:txBody>
      </p:sp>
      <p:grpSp>
        <p:nvGrpSpPr>
          <p:cNvPr id="9" name="header">
            <a:extLst>
              <a:ext uri="{FF2B5EF4-FFF2-40B4-BE49-F238E27FC236}">
                <a16:creationId xmlns:a16="http://schemas.microsoft.com/office/drawing/2014/main" id="{DCC746E0-329A-D89F-93EE-79A8D809425F}"/>
              </a:ext>
            </a:extLst>
          </p:cNvPr>
          <p:cNvGrpSpPr/>
          <p:nvPr/>
        </p:nvGrpSpPr>
        <p:grpSpPr>
          <a:xfrm>
            <a:off x="-1235" y="-815"/>
            <a:ext cx="10092291" cy="611122"/>
            <a:chOff x="-1235" y="-815"/>
            <a:chExt cx="10092291" cy="611122"/>
          </a:xfrm>
        </p:grpSpPr>
        <p:sp>
          <p:nvSpPr>
            <p:cNvPr id="10" name="TextBox 9">
              <a:extLst>
                <a:ext uri="{FF2B5EF4-FFF2-40B4-BE49-F238E27FC236}">
                  <a16:creationId xmlns:a16="http://schemas.microsoft.com/office/drawing/2014/main" id="{CDAEEE00-8B2C-2E65-7C2B-363DA07B6856}"/>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11" name="Picture 10">
              <a:extLst>
                <a:ext uri="{FF2B5EF4-FFF2-40B4-BE49-F238E27FC236}">
                  <a16:creationId xmlns:a16="http://schemas.microsoft.com/office/drawing/2014/main" id="{220370EF-790C-B67E-FE36-01C7A4DC63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2" name="grid2">
            <a:extLst>
              <a:ext uri="{FF2B5EF4-FFF2-40B4-BE49-F238E27FC236}">
                <a16:creationId xmlns:a16="http://schemas.microsoft.com/office/drawing/2014/main" id="{523C3A58-07B7-711C-DEAF-A9A22C890E82}"/>
              </a:ext>
            </a:extLst>
          </p:cNvPr>
          <p:cNvSpPr txBox="1"/>
          <p:nvPr/>
        </p:nvSpPr>
        <p:spPr>
          <a:xfrm>
            <a:off x="6199796" y="4465031"/>
            <a:ext cx="5360074" cy="1107127"/>
          </a:xfrm>
          <a:prstGeom prst="rect">
            <a:avLst/>
          </a:prstGeom>
          <a:solidFill>
            <a:srgbClr val="C7DDF1"/>
          </a:solidFill>
        </p:spPr>
        <p:txBody>
          <a:bodyPr vert="horz" wrap="square" lIns="91440" tIns="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Less objective</a:t>
            </a:r>
          </a:p>
        </p:txBody>
      </p:sp>
      <p:sp>
        <p:nvSpPr>
          <p:cNvPr id="13" name="grid1">
            <a:extLst>
              <a:ext uri="{FF2B5EF4-FFF2-40B4-BE49-F238E27FC236}">
                <a16:creationId xmlns:a16="http://schemas.microsoft.com/office/drawing/2014/main" id="{9EEB0E91-8819-B633-3876-DDD3DB2191EE}"/>
              </a:ext>
            </a:extLst>
          </p:cNvPr>
          <p:cNvSpPr txBox="1"/>
          <p:nvPr/>
        </p:nvSpPr>
        <p:spPr>
          <a:xfrm>
            <a:off x="734149" y="4465031"/>
            <a:ext cx="5360074" cy="1107127"/>
          </a:xfrm>
          <a:prstGeom prst="rect">
            <a:avLst/>
          </a:prstGeom>
          <a:solidFill>
            <a:srgbClr val="CBEBE6"/>
          </a:solidFill>
        </p:spPr>
        <p:txBody>
          <a:bodyPr vert="horz" wrap="square" lIns="91440" tIns="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More objective </a:t>
            </a:r>
          </a:p>
        </p:txBody>
      </p:sp>
      <p:sp>
        <p:nvSpPr>
          <p:cNvPr id="15" name="TextBox 14">
            <a:extLst>
              <a:ext uri="{FF2B5EF4-FFF2-40B4-BE49-F238E27FC236}">
                <a16:creationId xmlns:a16="http://schemas.microsoft.com/office/drawing/2014/main" id="{8C2ACC7A-B2CD-BD0B-DDF5-568B0D0A2221}"/>
              </a:ext>
            </a:extLst>
          </p:cNvPr>
          <p:cNvSpPr txBox="1"/>
          <p:nvPr/>
        </p:nvSpPr>
        <p:spPr>
          <a:xfrm>
            <a:off x="1595114" y="3512801"/>
            <a:ext cx="3638143" cy="461665"/>
          </a:xfrm>
          <a:prstGeom prst="rect">
            <a:avLst/>
          </a:prstGeom>
          <a:noFill/>
        </p:spPr>
        <p:txBody>
          <a:bodyPr wrap="square">
            <a:spAutoFit/>
          </a:bodyPr>
          <a:lstStyle/>
          <a:p>
            <a:pPr algn="ctr"/>
            <a:r>
              <a:rPr lang="en-GB" sz="2400" dirty="0">
                <a:solidFill>
                  <a:schemeClr val="tx1">
                    <a:lumMod val="65000"/>
                    <a:lumOff val="35000"/>
                  </a:schemeClr>
                </a:solidFill>
              </a:rPr>
              <a:t>External data collectors</a:t>
            </a:r>
          </a:p>
        </p:txBody>
      </p:sp>
      <p:sp>
        <p:nvSpPr>
          <p:cNvPr id="19" name="TextBox 18">
            <a:extLst>
              <a:ext uri="{FF2B5EF4-FFF2-40B4-BE49-F238E27FC236}">
                <a16:creationId xmlns:a16="http://schemas.microsoft.com/office/drawing/2014/main" id="{B8542E5A-A591-7B01-A91D-1AC93B3FFFE9}"/>
              </a:ext>
            </a:extLst>
          </p:cNvPr>
          <p:cNvSpPr txBox="1"/>
          <p:nvPr/>
        </p:nvSpPr>
        <p:spPr>
          <a:xfrm>
            <a:off x="7060761" y="3512800"/>
            <a:ext cx="3638143" cy="461665"/>
          </a:xfrm>
          <a:prstGeom prst="rect">
            <a:avLst/>
          </a:prstGeom>
          <a:noFill/>
        </p:spPr>
        <p:txBody>
          <a:bodyPr wrap="square">
            <a:spAutoFit/>
          </a:bodyPr>
          <a:lstStyle/>
          <a:p>
            <a:pPr algn="ctr"/>
            <a:r>
              <a:rPr lang="en-GB" sz="2400" dirty="0">
                <a:solidFill>
                  <a:schemeClr val="tx1">
                    <a:lumMod val="65000"/>
                    <a:lumOff val="35000"/>
                  </a:schemeClr>
                </a:solidFill>
              </a:rPr>
              <a:t>Self-reported (staff)</a:t>
            </a:r>
          </a:p>
        </p:txBody>
      </p:sp>
    </p:spTree>
    <p:custDataLst>
      <p:tags r:id="rId1"/>
    </p:custDataLst>
    <p:extLst>
      <p:ext uri="{BB962C8B-B14F-4D97-AF65-F5344CB8AC3E}">
        <p14:creationId xmlns:p14="http://schemas.microsoft.com/office/powerpoint/2010/main" val="42148484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5"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rid1">
            <a:extLst>
              <a:ext uri="{FF2B5EF4-FFF2-40B4-BE49-F238E27FC236}">
                <a16:creationId xmlns:a16="http://schemas.microsoft.com/office/drawing/2014/main" id="{78C87A2C-9ADE-E42B-C0F3-526A51D2ED9A}"/>
              </a:ext>
            </a:extLst>
          </p:cNvPr>
          <p:cNvSpPr txBox="1"/>
          <p:nvPr/>
        </p:nvSpPr>
        <p:spPr>
          <a:xfrm>
            <a:off x="734150" y="2142000"/>
            <a:ext cx="5360074" cy="2286000"/>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grid2">
            <a:extLst>
              <a:ext uri="{FF2B5EF4-FFF2-40B4-BE49-F238E27FC236}">
                <a16:creationId xmlns:a16="http://schemas.microsoft.com/office/drawing/2014/main" id="{E77031FB-1D65-F944-D7E8-713CCD15CA65}"/>
              </a:ext>
            </a:extLst>
          </p:cNvPr>
          <p:cNvSpPr txBox="1"/>
          <p:nvPr/>
        </p:nvSpPr>
        <p:spPr>
          <a:xfrm>
            <a:off x="6199041" y="2160997"/>
            <a:ext cx="5360074" cy="2286000"/>
          </a:xfrm>
          <a:prstGeom prst="rect">
            <a:avLst/>
          </a:prstGeom>
          <a:solidFill>
            <a:srgbClr val="C7DDF1"/>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6" name="quest type 1">
            <a:extLst>
              <a:ext uri="{FF2B5EF4-FFF2-40B4-BE49-F238E27FC236}">
                <a16:creationId xmlns:a16="http://schemas.microsoft.com/office/drawing/2014/main" id="{10B46B9D-B99A-BBD4-BFFB-0F2D66D8BD42}"/>
              </a:ext>
            </a:extLst>
          </p:cNvPr>
          <p:cNvSpPr/>
          <p:nvPr/>
        </p:nvSpPr>
        <p:spPr>
          <a:xfrm>
            <a:off x="1020943" y="2376000"/>
            <a:ext cx="47864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HHFA</a:t>
            </a:r>
          </a:p>
        </p:txBody>
      </p:sp>
      <p:sp>
        <p:nvSpPr>
          <p:cNvPr id="7" name="quest type 2">
            <a:extLst>
              <a:ext uri="{FF2B5EF4-FFF2-40B4-BE49-F238E27FC236}">
                <a16:creationId xmlns:a16="http://schemas.microsoft.com/office/drawing/2014/main" id="{F71730DF-D966-4FEA-CA98-FCD20E05E617}"/>
              </a:ext>
            </a:extLst>
          </p:cNvPr>
          <p:cNvSpPr txBox="1"/>
          <p:nvPr/>
        </p:nvSpPr>
        <p:spPr>
          <a:xfrm>
            <a:off x="6485078" y="2375353"/>
            <a:ext cx="4788000" cy="730800"/>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400">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RHIS</a:t>
            </a:r>
          </a:p>
        </p:txBody>
      </p:sp>
      <p:sp>
        <p:nvSpPr>
          <p:cNvPr id="8" name="Sentence stem">
            <a:extLst>
              <a:ext uri="{FF2B5EF4-FFF2-40B4-BE49-F238E27FC236}">
                <a16:creationId xmlns:a16="http://schemas.microsoft.com/office/drawing/2014/main" id="{D3928962-CAF6-FE63-1D1E-08E51AF52B50}"/>
              </a:ext>
            </a:extLst>
          </p:cNvPr>
          <p:cNvSpPr txBox="1"/>
          <p:nvPr/>
        </p:nvSpPr>
        <p:spPr>
          <a:xfrm>
            <a:off x="755915" y="1396800"/>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sourced:</a:t>
            </a:r>
          </a:p>
        </p:txBody>
      </p:sp>
      <p:grpSp>
        <p:nvGrpSpPr>
          <p:cNvPr id="9" name="header">
            <a:extLst>
              <a:ext uri="{FF2B5EF4-FFF2-40B4-BE49-F238E27FC236}">
                <a16:creationId xmlns:a16="http://schemas.microsoft.com/office/drawing/2014/main" id="{9642BC22-AD21-0C47-8124-AC2378D1AB91}"/>
              </a:ext>
            </a:extLst>
          </p:cNvPr>
          <p:cNvGrpSpPr/>
          <p:nvPr/>
        </p:nvGrpSpPr>
        <p:grpSpPr>
          <a:xfrm>
            <a:off x="-1235" y="-815"/>
            <a:ext cx="10092291" cy="611122"/>
            <a:chOff x="-1235" y="-815"/>
            <a:chExt cx="10092291" cy="611122"/>
          </a:xfrm>
        </p:grpSpPr>
        <p:sp>
          <p:nvSpPr>
            <p:cNvPr id="10" name="TextBox 9">
              <a:extLst>
                <a:ext uri="{FF2B5EF4-FFF2-40B4-BE49-F238E27FC236}">
                  <a16:creationId xmlns:a16="http://schemas.microsoft.com/office/drawing/2014/main" id="{15EB38DF-D7AF-DFD5-FA2A-4925DB259EBB}"/>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11" name="Picture 10">
              <a:extLst>
                <a:ext uri="{FF2B5EF4-FFF2-40B4-BE49-F238E27FC236}">
                  <a16:creationId xmlns:a16="http://schemas.microsoft.com/office/drawing/2014/main" id="{E7C49F6D-0596-421B-C093-9D1A37D4BB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 name="TextBox 2">
            <a:extLst>
              <a:ext uri="{FF2B5EF4-FFF2-40B4-BE49-F238E27FC236}">
                <a16:creationId xmlns:a16="http://schemas.microsoft.com/office/drawing/2014/main" id="{21BAF4DD-9E65-C481-2D19-08D94A4B11DD}"/>
              </a:ext>
            </a:extLst>
          </p:cNvPr>
          <p:cNvSpPr txBox="1"/>
          <p:nvPr/>
        </p:nvSpPr>
        <p:spPr>
          <a:xfrm>
            <a:off x="1549101" y="3360545"/>
            <a:ext cx="3730172" cy="830997"/>
          </a:xfrm>
          <a:prstGeom prst="rect">
            <a:avLst/>
          </a:prstGeom>
          <a:noFill/>
        </p:spPr>
        <p:txBody>
          <a:bodyPr wrap="square">
            <a:spAutoFit/>
          </a:bodyPr>
          <a:lstStyle/>
          <a:p>
            <a:pPr algn="ctr"/>
            <a:r>
              <a:rPr lang="en-GB" sz="2400" dirty="0">
                <a:solidFill>
                  <a:schemeClr val="tx1">
                    <a:lumMod val="65000"/>
                    <a:lumOff val="35000"/>
                  </a:schemeClr>
                </a:solidFill>
              </a:rPr>
              <a:t>Representative sample of health facilities </a:t>
            </a:r>
          </a:p>
        </p:txBody>
      </p:sp>
      <p:sp>
        <p:nvSpPr>
          <p:cNvPr id="15" name="TextBox 14">
            <a:extLst>
              <a:ext uri="{FF2B5EF4-FFF2-40B4-BE49-F238E27FC236}">
                <a16:creationId xmlns:a16="http://schemas.microsoft.com/office/drawing/2014/main" id="{9198C4A2-54B6-BB6A-B162-6C4A9A8CAC11}"/>
              </a:ext>
            </a:extLst>
          </p:cNvPr>
          <p:cNvSpPr txBox="1"/>
          <p:nvPr/>
        </p:nvSpPr>
        <p:spPr>
          <a:xfrm>
            <a:off x="7013992" y="3599688"/>
            <a:ext cx="3730172" cy="461665"/>
          </a:xfrm>
          <a:prstGeom prst="rect">
            <a:avLst/>
          </a:prstGeom>
          <a:noFill/>
        </p:spPr>
        <p:txBody>
          <a:bodyPr wrap="square">
            <a:spAutoFit/>
          </a:bodyPr>
          <a:lstStyle/>
          <a:p>
            <a:pPr algn="ctr"/>
            <a:r>
              <a:rPr lang="en-GB" sz="2400" dirty="0">
                <a:solidFill>
                  <a:schemeClr val="tx1">
                    <a:lumMod val="65000"/>
                    <a:lumOff val="35000"/>
                  </a:schemeClr>
                </a:solidFill>
              </a:rPr>
              <a:t>All health facilities</a:t>
            </a:r>
          </a:p>
        </p:txBody>
      </p:sp>
    </p:spTree>
    <p:custDataLst>
      <p:tags r:id="rId1"/>
    </p:custDataLst>
    <p:extLst>
      <p:ext uri="{BB962C8B-B14F-4D97-AF65-F5344CB8AC3E}">
        <p14:creationId xmlns:p14="http://schemas.microsoft.com/office/powerpoint/2010/main" val="22888060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DC707DF7-1CE6-F571-8FB1-A1CCE1D58F0A}"/>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191F1EA6-4F45-AC93-48B5-7292F24487A7}"/>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6" name="Picture 5">
              <a:extLst>
                <a:ext uri="{FF2B5EF4-FFF2-40B4-BE49-F238E27FC236}">
                  <a16:creationId xmlns:a16="http://schemas.microsoft.com/office/drawing/2014/main" id="{85F5F146-6B28-203C-E537-E418BA6581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5" name="TextBox 14">
            <a:extLst>
              <a:ext uri="{FF2B5EF4-FFF2-40B4-BE49-F238E27FC236}">
                <a16:creationId xmlns:a16="http://schemas.microsoft.com/office/drawing/2014/main" id="{550D2B63-45C9-1624-EABF-67054527D61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HHFA data and RHIS data can complement each other.</a:t>
            </a:r>
          </a:p>
        </p:txBody>
      </p:sp>
      <p:sp>
        <p:nvSpPr>
          <p:cNvPr id="16" name="Rectangle 15">
            <a:extLst>
              <a:ext uri="{FF2B5EF4-FFF2-40B4-BE49-F238E27FC236}">
                <a16:creationId xmlns:a16="http://schemas.microsoft.com/office/drawing/2014/main" id="{85898B50-814B-DB07-DF58-F2FB486C22B0}"/>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circle 1">
            <a:extLst>
              <a:ext uri="{FF2B5EF4-FFF2-40B4-BE49-F238E27FC236}">
                <a16:creationId xmlns:a16="http://schemas.microsoft.com/office/drawing/2014/main" id="{292C6F9E-14D6-90E8-30C8-B71E07FB6B18}"/>
              </a:ext>
            </a:extLst>
          </p:cNvPr>
          <p:cNvGrpSpPr/>
          <p:nvPr/>
        </p:nvGrpSpPr>
        <p:grpSpPr>
          <a:xfrm>
            <a:off x="1068107" y="1790255"/>
            <a:ext cx="2399666" cy="2399666"/>
            <a:chOff x="470234" y="1852537"/>
            <a:chExt cx="2295039" cy="2295039"/>
          </a:xfrm>
        </p:grpSpPr>
        <p:sp>
          <p:nvSpPr>
            <p:cNvPr id="19" name="circle">
              <a:extLst>
                <a:ext uri="{FF2B5EF4-FFF2-40B4-BE49-F238E27FC236}">
                  <a16:creationId xmlns:a16="http://schemas.microsoft.com/office/drawing/2014/main" id="{DBFF54BC-32E0-37A4-D43F-5A1A6B190BEB}"/>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8928FB0A-4215-C84A-FD5D-1F2E6F607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896" y="2418853"/>
              <a:ext cx="1544887" cy="1242932"/>
            </a:xfrm>
            <a:prstGeom prst="rect">
              <a:avLst/>
            </a:prstGeom>
          </p:spPr>
        </p:pic>
      </p:grpSp>
      <p:grpSp>
        <p:nvGrpSpPr>
          <p:cNvPr id="21" name="Group 20">
            <a:extLst>
              <a:ext uri="{FF2B5EF4-FFF2-40B4-BE49-F238E27FC236}">
                <a16:creationId xmlns:a16="http://schemas.microsoft.com/office/drawing/2014/main" id="{3E26E43A-56F1-A7D5-15D6-A40D2E01B840}"/>
              </a:ext>
            </a:extLst>
          </p:cNvPr>
          <p:cNvGrpSpPr/>
          <p:nvPr/>
        </p:nvGrpSpPr>
        <p:grpSpPr>
          <a:xfrm>
            <a:off x="8724229" y="1790255"/>
            <a:ext cx="2399666" cy="2399666"/>
            <a:chOff x="9224846" y="1816007"/>
            <a:chExt cx="2399666" cy="2399666"/>
          </a:xfrm>
        </p:grpSpPr>
        <p:sp>
          <p:nvSpPr>
            <p:cNvPr id="22" name="circle">
              <a:extLst>
                <a:ext uri="{FF2B5EF4-FFF2-40B4-BE49-F238E27FC236}">
                  <a16:creationId xmlns:a16="http://schemas.microsoft.com/office/drawing/2014/main" id="{8A113512-7E4E-C093-1EDB-CFC0FB6A126B}"/>
                </a:ext>
              </a:extLst>
            </p:cNvPr>
            <p:cNvSpPr/>
            <p:nvPr/>
          </p:nvSpPr>
          <p:spPr>
            <a:xfrm>
              <a:off x="9224846"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3CB9C014-891D-BD91-BBF1-9CDF0407A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7574" y="2256888"/>
              <a:ext cx="1555783" cy="1509469"/>
            </a:xfrm>
            <a:prstGeom prst="rect">
              <a:avLst/>
            </a:prstGeom>
          </p:spPr>
        </p:pic>
      </p:grpSp>
    </p:spTree>
    <p:custDataLst>
      <p:tags r:id="rId1"/>
    </p:custDataLst>
    <p:extLst>
      <p:ext uri="{BB962C8B-B14F-4D97-AF65-F5344CB8AC3E}">
        <p14:creationId xmlns:p14="http://schemas.microsoft.com/office/powerpoint/2010/main" val="24546959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5E-6 3.7037E-7 L 0.22591 3.7037E-7 " pathEditMode="relative" rAng="0" ptsTypes="AA">
                                      <p:cBhvr>
                                        <p:cTn id="16" dur="2000" fill="hold"/>
                                        <p:tgtEl>
                                          <p:spTgt spid="18"/>
                                        </p:tgtEl>
                                        <p:attrNameLst>
                                          <p:attrName>ppt_x</p:attrName>
                                          <p:attrName>ppt_y</p:attrName>
                                        </p:attrNameLst>
                                      </p:cBhvr>
                                      <p:rCtr x="11289" y="0"/>
                                    </p:animMotion>
                                  </p:childTnLst>
                                </p:cTn>
                              </p:par>
                              <p:par>
                                <p:cTn id="17" presetID="42" presetClass="path" presetSubtype="0" accel="50000" decel="50000" fill="hold" nodeType="withEffect">
                                  <p:stCondLst>
                                    <p:cond delay="0"/>
                                  </p:stCondLst>
                                  <p:childTnLst>
                                    <p:animMotion origin="layout" path="M -2.29167E-6 3.7037E-7 L -0.22643 3.7037E-7 " pathEditMode="relative" rAng="0" ptsTypes="AA">
                                      <p:cBhvr>
                                        <p:cTn id="18" dur="2000" fill="hold"/>
                                        <p:tgtEl>
                                          <p:spTgt spid="21"/>
                                        </p:tgtEl>
                                        <p:attrNameLst>
                                          <p:attrName>ppt_x</p:attrName>
                                          <p:attrName>ppt_y</p:attrName>
                                        </p:attrNameLst>
                                      </p:cBhvr>
                                      <p:rCtr x="-113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A8E87C1B-FEED-ED27-88DE-86214F52195D}"/>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164D0ACA-977B-77FD-9A4A-A5744E5DDFBE}"/>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is service quality assessed in the HHFA?</a:t>
              </a:r>
            </a:p>
          </p:txBody>
        </p:sp>
        <p:pic>
          <p:nvPicPr>
            <p:cNvPr id="6" name="Picture 5">
              <a:extLst>
                <a:ext uri="{FF2B5EF4-FFF2-40B4-BE49-F238E27FC236}">
                  <a16:creationId xmlns:a16="http://schemas.microsoft.com/office/drawing/2014/main" id="{0F11ABB4-872D-BE9E-4819-75F745827B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9" name="healthcare facility">
            <a:extLst>
              <a:ext uri="{FF2B5EF4-FFF2-40B4-BE49-F238E27FC236}">
                <a16:creationId xmlns:a16="http://schemas.microsoft.com/office/drawing/2014/main" id="{2EAE7B8D-0981-639E-CE90-7B6EFA5A67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3139" y="1161870"/>
            <a:ext cx="6089614" cy="4349686"/>
          </a:xfrm>
          <a:prstGeom prst="rect">
            <a:avLst/>
          </a:prstGeom>
        </p:spPr>
      </p:pic>
    </p:spTree>
    <p:custDataLst>
      <p:tags r:id="rId1"/>
    </p:custDataLst>
    <p:extLst>
      <p:ext uri="{BB962C8B-B14F-4D97-AF65-F5344CB8AC3E}">
        <p14:creationId xmlns:p14="http://schemas.microsoft.com/office/powerpoint/2010/main" val="306367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D2D3CC3C-DA35-B5CA-85C3-8735043C43EE}"/>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402983D2-0A8A-3EFC-891C-E2141101BB92}"/>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is service quality assessed in the HHFA?</a:t>
              </a:r>
            </a:p>
          </p:txBody>
        </p:sp>
        <p:pic>
          <p:nvPicPr>
            <p:cNvPr id="6" name="Picture 5">
              <a:extLst>
                <a:ext uri="{FF2B5EF4-FFF2-40B4-BE49-F238E27FC236}">
                  <a16:creationId xmlns:a16="http://schemas.microsoft.com/office/drawing/2014/main" id="{28CCA218-35F3-86F0-3778-7EE9050764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2" name="TextBox 11">
            <a:extLst>
              <a:ext uri="{FF2B5EF4-FFF2-40B4-BE49-F238E27FC236}">
                <a16:creationId xmlns:a16="http://schemas.microsoft.com/office/drawing/2014/main" id="{07B064E0-1BBD-4D7D-ABDA-3AD234A265A5}"/>
              </a:ext>
            </a:extLst>
          </p:cNvPr>
          <p:cNvSpPr txBox="1"/>
          <p:nvPr/>
        </p:nvSpPr>
        <p:spPr>
          <a:xfrm>
            <a:off x="609456" y="2414017"/>
            <a:ext cx="10973087" cy="2247246"/>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Quality of care is a complex subject with many dimensions.</a:t>
            </a:r>
          </a:p>
        </p:txBody>
      </p:sp>
      <p:sp>
        <p:nvSpPr>
          <p:cNvPr id="14" name="Rectangle 13">
            <a:extLst>
              <a:ext uri="{FF2B5EF4-FFF2-40B4-BE49-F238E27FC236}">
                <a16:creationId xmlns:a16="http://schemas.microsoft.com/office/drawing/2014/main" id="{BB6E82D8-B20A-4686-8B8D-602D9E5FF389}"/>
              </a:ext>
            </a:extLst>
          </p:cNvPr>
          <p:cNvSpPr/>
          <p:nvPr/>
        </p:nvSpPr>
        <p:spPr>
          <a:xfrm>
            <a:off x="528887" y="2414017"/>
            <a:ext cx="80255" cy="2247246"/>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724042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2EBECEBB-1F33-B0BD-0883-4CF6388BEA70}"/>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20C63DF0-1B22-8839-E678-3A574349BF30}"/>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is service quality assessed in the HHFA?</a:t>
              </a:r>
            </a:p>
          </p:txBody>
        </p:sp>
        <p:pic>
          <p:nvPicPr>
            <p:cNvPr id="6" name="Picture 5">
              <a:extLst>
                <a:ext uri="{FF2B5EF4-FFF2-40B4-BE49-F238E27FC236}">
                  <a16:creationId xmlns:a16="http://schemas.microsoft.com/office/drawing/2014/main" id="{C7C7CBE1-9321-6A2D-124F-7E794B3B55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TextBox 12">
            <a:extLst>
              <a:ext uri="{FF2B5EF4-FFF2-40B4-BE49-F238E27FC236}">
                <a16:creationId xmlns:a16="http://schemas.microsoft.com/office/drawing/2014/main" id="{05ADA847-423B-83D4-DBD4-7F039C7AD8A7}"/>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spcAft>
                <a:spcPts val="1200"/>
              </a:spcAft>
            </a:pPr>
            <a:r>
              <a:rPr lang="en-GB" sz="2400" dirty="0"/>
              <a:t>The facility audit questionnaires:</a:t>
            </a:r>
          </a:p>
          <a:p>
            <a:pPr algn="ctr"/>
            <a:r>
              <a:rPr lang="en-GB" sz="2400" dirty="0"/>
              <a:t> Are the pre-requisites to provide quality services in place? </a:t>
            </a:r>
          </a:p>
        </p:txBody>
      </p:sp>
      <p:sp>
        <p:nvSpPr>
          <p:cNvPr id="14" name="Rectangle 13">
            <a:extLst>
              <a:ext uri="{FF2B5EF4-FFF2-40B4-BE49-F238E27FC236}">
                <a16:creationId xmlns:a16="http://schemas.microsoft.com/office/drawing/2014/main" id="{B11300A2-C279-433E-D12F-095C7D1EE051}"/>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367A1C1D-FABD-867B-E7C9-F48AFAC8C4A2}"/>
              </a:ext>
            </a:extLst>
          </p:cNvPr>
          <p:cNvCxnSpPr>
            <a:cxnSpLocks/>
          </p:cNvCxnSpPr>
          <p:nvPr/>
        </p:nvCxnSpPr>
        <p:spPr>
          <a:xfrm>
            <a:off x="1912808" y="4226974"/>
            <a:ext cx="0" cy="615035"/>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07A96E-F28A-B99A-E0D4-65A6F76E6CFF}"/>
              </a:ext>
            </a:extLst>
          </p:cNvPr>
          <p:cNvCxnSpPr>
            <a:cxnSpLocks/>
          </p:cNvCxnSpPr>
          <p:nvPr/>
        </p:nvCxnSpPr>
        <p:spPr>
          <a:xfrm>
            <a:off x="4642850" y="4226974"/>
            <a:ext cx="0" cy="615035"/>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AA2E11-A01A-A5DF-88BD-0EBE54651F7C}"/>
              </a:ext>
            </a:extLst>
          </p:cNvPr>
          <p:cNvCxnSpPr>
            <a:cxnSpLocks/>
          </p:cNvCxnSpPr>
          <p:nvPr/>
        </p:nvCxnSpPr>
        <p:spPr>
          <a:xfrm>
            <a:off x="10104120" y="4226974"/>
            <a:ext cx="0" cy="615035"/>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8F8E329-299B-7593-6AB3-45A65BDE3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949" y="1745115"/>
            <a:ext cx="1753719" cy="2481734"/>
          </a:xfrm>
          <a:prstGeom prst="rect">
            <a:avLst/>
          </a:prstGeom>
        </p:spPr>
      </p:pic>
      <p:pic>
        <p:nvPicPr>
          <p:cNvPr id="9" name="Picture 8">
            <a:extLst>
              <a:ext uri="{FF2B5EF4-FFF2-40B4-BE49-F238E27FC236}">
                <a16:creationId xmlns:a16="http://schemas.microsoft.com/office/drawing/2014/main" id="{715B24A5-1F29-9190-7811-17F309BD0B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65142" y="1744116"/>
            <a:ext cx="1755416" cy="2484135"/>
          </a:xfrm>
          <a:prstGeom prst="rect">
            <a:avLst/>
          </a:prstGeom>
        </p:spPr>
      </p:pic>
      <p:pic>
        <p:nvPicPr>
          <p:cNvPr id="10" name="Picture 9">
            <a:extLst>
              <a:ext uri="{FF2B5EF4-FFF2-40B4-BE49-F238E27FC236}">
                <a16:creationId xmlns:a16="http://schemas.microsoft.com/office/drawing/2014/main" id="{11D32917-05DE-33FF-A29D-25ED5AB29F7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96033" y="1744116"/>
            <a:ext cx="1755416" cy="2484135"/>
          </a:xfrm>
          <a:prstGeom prst="rect">
            <a:avLst/>
          </a:prstGeom>
        </p:spPr>
      </p:pic>
      <p:pic>
        <p:nvPicPr>
          <p:cNvPr id="11" name="Picture 10">
            <a:extLst>
              <a:ext uri="{FF2B5EF4-FFF2-40B4-BE49-F238E27FC236}">
                <a16:creationId xmlns:a16="http://schemas.microsoft.com/office/drawing/2014/main" id="{239679E1-0F65-042E-F54C-A13E09C2B7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27185" y="1745026"/>
            <a:ext cx="1753870" cy="2481948"/>
          </a:xfrm>
          <a:prstGeom prst="rect">
            <a:avLst/>
          </a:prstGeom>
        </p:spPr>
      </p:pic>
    </p:spTree>
    <p:custDataLst>
      <p:tags r:id="rId1"/>
    </p:custDataLst>
    <p:extLst>
      <p:ext uri="{BB962C8B-B14F-4D97-AF65-F5344CB8AC3E}">
        <p14:creationId xmlns:p14="http://schemas.microsoft.com/office/powerpoint/2010/main" val="22539092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fade">
                                      <p:cBhvr>
                                        <p:cTn id="38" dur="500"/>
                                        <p:tgtEl>
                                          <p:spTgt spid="13">
                                            <p:txEl>
                                              <p:pRg st="0" end="0"/>
                                            </p:txEl>
                                          </p:spTgt>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1000" tmFilter="0, 0; .2, .5; .8, .5; 1, 0"/>
                                        <p:tgtEl>
                                          <p:spTgt spid="8"/>
                                        </p:tgtEl>
                                      </p:cBhvr>
                                    </p:animEffect>
                                    <p:animScale>
                                      <p:cBhvr>
                                        <p:cTn id="53" dur="500" autoRev="1" fill="hold"/>
                                        <p:tgtEl>
                                          <p:spTgt spid="8"/>
                                        </p:tgtEl>
                                      </p:cBhvr>
                                      <p:by x="105000" y="105000"/>
                                    </p:animScale>
                                  </p:childTnLst>
                                </p:cTn>
                              </p:par>
                              <p:par>
                                <p:cTn id="54" presetID="26" presetClass="emph" presetSubtype="0" fill="hold" nodeType="withEffect">
                                  <p:stCondLst>
                                    <p:cond delay="0"/>
                                  </p:stCondLst>
                                  <p:childTnLst>
                                    <p:animEffect transition="out" filter="fade">
                                      <p:cBhvr>
                                        <p:cTn id="55" dur="1000" tmFilter="0, 0; .2, .5; .8, .5; 1, 0"/>
                                        <p:tgtEl>
                                          <p:spTgt spid="9"/>
                                        </p:tgtEl>
                                      </p:cBhvr>
                                    </p:animEffect>
                                    <p:animScale>
                                      <p:cBhvr>
                                        <p:cTn id="56" dur="500" autoRev="1" fill="hold"/>
                                        <p:tgtEl>
                                          <p:spTgt spid="9"/>
                                        </p:tgtEl>
                                      </p:cBhvr>
                                      <p:by x="105000" y="105000"/>
                                    </p:animScale>
                                  </p:childTnLst>
                                </p:cTn>
                              </p:par>
                              <p:par>
                                <p:cTn id="57" presetID="26" presetClass="emph" presetSubtype="0" fill="hold" nodeType="withEffect">
                                  <p:stCondLst>
                                    <p:cond delay="0"/>
                                  </p:stCondLst>
                                  <p:childTnLst>
                                    <p:animEffect transition="out" filter="fade">
                                      <p:cBhvr>
                                        <p:cTn id="58" dur="1000" tmFilter="0, 0; .2, .5; .8, .5; 1, 0"/>
                                        <p:tgtEl>
                                          <p:spTgt spid="11"/>
                                        </p:tgtEl>
                                      </p:cBhvr>
                                    </p:animEffect>
                                    <p:animScale>
                                      <p:cBhvr>
                                        <p:cTn id="59" dur="500" autoRev="1" fill="hold"/>
                                        <p:tgtEl>
                                          <p:spTgt spid="11"/>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1" end="1"/>
                                            </p:txEl>
                                          </p:spTgt>
                                        </p:tgtEl>
                                        <p:attrNameLst>
                                          <p:attrName>style.visibility</p:attrName>
                                        </p:attrNameLst>
                                      </p:cBhvr>
                                      <p:to>
                                        <p:strVal val="visible"/>
                                      </p:to>
                                    </p:set>
                                    <p:animEffect transition="in" filter="fade">
                                      <p:cBhvr>
                                        <p:cTn id="64"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2EBECEBB-1F33-B0BD-0883-4CF6388BEA70}"/>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20C63DF0-1B22-8839-E678-3A574349BF30}"/>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is service quality assessed in the HHFA?</a:t>
              </a:r>
            </a:p>
          </p:txBody>
        </p:sp>
        <p:pic>
          <p:nvPicPr>
            <p:cNvPr id="6" name="Picture 5">
              <a:extLst>
                <a:ext uri="{FF2B5EF4-FFF2-40B4-BE49-F238E27FC236}">
                  <a16:creationId xmlns:a16="http://schemas.microsoft.com/office/drawing/2014/main" id="{C7C7CBE1-9321-6A2D-124F-7E794B3B55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88F8E329-299B-7593-6AB3-45A65BDE3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949" y="1745115"/>
            <a:ext cx="1753719" cy="2481734"/>
          </a:xfrm>
          <a:prstGeom prst="rect">
            <a:avLst/>
          </a:prstGeom>
        </p:spPr>
      </p:pic>
      <p:pic>
        <p:nvPicPr>
          <p:cNvPr id="9" name="Picture 8">
            <a:extLst>
              <a:ext uri="{FF2B5EF4-FFF2-40B4-BE49-F238E27FC236}">
                <a16:creationId xmlns:a16="http://schemas.microsoft.com/office/drawing/2014/main" id="{715B24A5-1F29-9190-7811-17F309BD0B6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765142" y="1744116"/>
            <a:ext cx="1755416" cy="2484135"/>
          </a:xfrm>
          <a:prstGeom prst="rect">
            <a:avLst/>
          </a:prstGeom>
        </p:spPr>
      </p:pic>
      <p:pic>
        <p:nvPicPr>
          <p:cNvPr id="11" name="Picture 10">
            <a:extLst>
              <a:ext uri="{FF2B5EF4-FFF2-40B4-BE49-F238E27FC236}">
                <a16:creationId xmlns:a16="http://schemas.microsoft.com/office/drawing/2014/main" id="{239679E1-0F65-042E-F54C-A13E09C2B7C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27185" y="1745026"/>
            <a:ext cx="1753870" cy="2481948"/>
          </a:xfrm>
          <a:prstGeom prst="rect">
            <a:avLst/>
          </a:prstGeom>
        </p:spPr>
      </p:pic>
      <p:sp>
        <p:nvSpPr>
          <p:cNvPr id="14" name="Rectangle 13">
            <a:extLst>
              <a:ext uri="{FF2B5EF4-FFF2-40B4-BE49-F238E27FC236}">
                <a16:creationId xmlns:a16="http://schemas.microsoft.com/office/drawing/2014/main" id="{B11300A2-C279-433E-D12F-095C7D1EE051}"/>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5ADA847-423B-83D4-DBD4-7F039C7AD8A7}"/>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spcAft>
                <a:spcPts val="1200"/>
              </a:spcAft>
            </a:pPr>
            <a:r>
              <a:rPr lang="en-GB" sz="2400" dirty="0"/>
              <a:t>The record review questionnaire:</a:t>
            </a:r>
          </a:p>
          <a:p>
            <a:pPr algn="ctr"/>
            <a:r>
              <a:rPr lang="en-GB" sz="2400" dirty="0"/>
              <a:t> Do providers follow the required care processes? </a:t>
            </a:r>
          </a:p>
        </p:txBody>
      </p:sp>
      <p:cxnSp>
        <p:nvCxnSpPr>
          <p:cNvPr id="15" name="Straight Connector 14">
            <a:extLst>
              <a:ext uri="{FF2B5EF4-FFF2-40B4-BE49-F238E27FC236}">
                <a16:creationId xmlns:a16="http://schemas.microsoft.com/office/drawing/2014/main" id="{3076508F-9ADE-3B37-902F-60C5C8A8527B}"/>
              </a:ext>
            </a:extLst>
          </p:cNvPr>
          <p:cNvCxnSpPr>
            <a:cxnSpLocks/>
          </p:cNvCxnSpPr>
          <p:nvPr/>
        </p:nvCxnSpPr>
        <p:spPr>
          <a:xfrm>
            <a:off x="7373741" y="4226974"/>
            <a:ext cx="0" cy="615035"/>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D32917-05DE-33FF-A29D-25ED5AB29F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96033" y="1744116"/>
            <a:ext cx="1755416" cy="2484135"/>
          </a:xfrm>
          <a:prstGeom prst="rect">
            <a:avLst/>
          </a:prstGeom>
        </p:spPr>
      </p:pic>
    </p:spTree>
    <p:custDataLst>
      <p:tags r:id="rId1"/>
    </p:custDataLst>
    <p:extLst>
      <p:ext uri="{BB962C8B-B14F-4D97-AF65-F5344CB8AC3E}">
        <p14:creationId xmlns:p14="http://schemas.microsoft.com/office/powerpoint/2010/main" val="11700673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1000" tmFilter="0, 0; .2, .5; .8, .5; 1, 0"/>
                                        <p:tgtEl>
                                          <p:spTgt spid="10"/>
                                        </p:tgtEl>
                                      </p:cBhvr>
                                    </p:animEffect>
                                    <p:animScale>
                                      <p:cBhvr>
                                        <p:cTn id="25" dur="500" autoRev="1" fill="hold"/>
                                        <p:tgtEl>
                                          <p:spTgt spid="10"/>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fade">
                                      <p:cBhvr>
                                        <p:cTn id="30"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1" name="TextBox 10">
            <a:extLst>
              <a:ext uri="{FF2B5EF4-FFF2-40B4-BE49-F238E27FC236}">
                <a16:creationId xmlns:a16="http://schemas.microsoft.com/office/drawing/2014/main" id="{9D060800-B7AB-63FD-EA24-369378A4F8DF}"/>
              </a:ext>
            </a:extLst>
          </p:cNvPr>
          <p:cNvSpPr txBox="1"/>
          <p:nvPr/>
        </p:nvSpPr>
        <p:spPr>
          <a:xfrm>
            <a:off x="3499200" y="2839496"/>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sp>
        <p:nvSpPr>
          <p:cNvPr id="12" name="TextBox 11">
            <a:extLst>
              <a:ext uri="{FF2B5EF4-FFF2-40B4-BE49-F238E27FC236}">
                <a16:creationId xmlns:a16="http://schemas.microsoft.com/office/drawing/2014/main" id="{ED3E103A-B4A6-49A9-9DE5-C38654D1AF97}"/>
              </a:ext>
            </a:extLst>
          </p:cNvPr>
          <p:cNvSpPr txBox="1"/>
          <p:nvPr/>
        </p:nvSpPr>
        <p:spPr>
          <a:xfrm>
            <a:off x="3499200" y="3587423"/>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end-of-module quiz.</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353599"/>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03123" y="2889065"/>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outline how the HHFA differs from the SARA</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041866"/>
            <a:ext cx="117692" cy="122400"/>
          </a:xfrm>
          <a:prstGeom prst="rect">
            <a:avLst/>
          </a:prstGeom>
        </p:spPr>
      </p:pic>
      <p:sp>
        <p:nvSpPr>
          <p:cNvPr id="2" name="TextBox 1">
            <a:extLst>
              <a:ext uri="{FF2B5EF4-FFF2-40B4-BE49-F238E27FC236}">
                <a16:creationId xmlns:a16="http://schemas.microsoft.com/office/drawing/2014/main" id="{4616D2B2-723D-0F6A-69F4-A2E0AD2E9F62}"/>
              </a:ext>
            </a:extLst>
          </p:cNvPr>
          <p:cNvSpPr txBox="1"/>
          <p:nvPr/>
        </p:nvSpPr>
        <p:spPr>
          <a:xfrm>
            <a:off x="3803123" y="3317085"/>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why the HHFA is called “harmonized”</a:t>
            </a:r>
          </a:p>
        </p:txBody>
      </p:sp>
      <p:pic>
        <p:nvPicPr>
          <p:cNvPr id="4" name="bullet white">
            <a:extLst>
              <a:ext uri="{FF2B5EF4-FFF2-40B4-BE49-F238E27FC236}">
                <a16:creationId xmlns:a16="http://schemas.microsoft.com/office/drawing/2014/main" id="{0B460603-3602-AA66-4252-F363A3CA08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469886"/>
            <a:ext cx="117692" cy="122400"/>
          </a:xfrm>
          <a:prstGeom prst="rect">
            <a:avLst/>
          </a:prstGeom>
        </p:spPr>
      </p:pic>
      <p:sp>
        <p:nvSpPr>
          <p:cNvPr id="5" name="TextBox 4">
            <a:extLst>
              <a:ext uri="{FF2B5EF4-FFF2-40B4-BE49-F238E27FC236}">
                <a16:creationId xmlns:a16="http://schemas.microsoft.com/office/drawing/2014/main" id="{55A815C5-951A-0AC3-C993-42BDC87EFED1}"/>
              </a:ext>
            </a:extLst>
          </p:cNvPr>
          <p:cNvSpPr txBox="1"/>
          <p:nvPr/>
        </p:nvSpPr>
        <p:spPr>
          <a:xfrm>
            <a:off x="3803123" y="3745087"/>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summarize how facility surveys differ from RHIS/HMIS</a:t>
            </a:r>
          </a:p>
        </p:txBody>
      </p:sp>
      <p:pic>
        <p:nvPicPr>
          <p:cNvPr id="6" name="bullet white">
            <a:extLst>
              <a:ext uri="{FF2B5EF4-FFF2-40B4-BE49-F238E27FC236}">
                <a16:creationId xmlns:a16="http://schemas.microsoft.com/office/drawing/2014/main" id="{05A87769-E66D-840D-38FB-4BFE3A65B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897888"/>
            <a:ext cx="117692" cy="122400"/>
          </a:xfrm>
          <a:prstGeom prst="rect">
            <a:avLst/>
          </a:prstGeom>
        </p:spPr>
      </p:pic>
      <p:sp>
        <p:nvSpPr>
          <p:cNvPr id="7" name="TextBox 6">
            <a:extLst>
              <a:ext uri="{FF2B5EF4-FFF2-40B4-BE49-F238E27FC236}">
                <a16:creationId xmlns:a16="http://schemas.microsoft.com/office/drawing/2014/main" id="{D1752370-8B5A-2B92-C8C8-73FB58823A2F}"/>
              </a:ext>
            </a:extLst>
          </p:cNvPr>
          <p:cNvSpPr txBox="1"/>
          <p:nvPr/>
        </p:nvSpPr>
        <p:spPr>
          <a:xfrm>
            <a:off x="3803123" y="4173089"/>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how service quality is assessed in the HHFA</a:t>
            </a:r>
          </a:p>
        </p:txBody>
      </p:sp>
      <p:pic>
        <p:nvPicPr>
          <p:cNvPr id="8" name="bullet white">
            <a:extLst>
              <a:ext uri="{FF2B5EF4-FFF2-40B4-BE49-F238E27FC236}">
                <a16:creationId xmlns:a16="http://schemas.microsoft.com/office/drawing/2014/main" id="{871658C0-4C33-62A2-528B-BAEBCAC039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4325890"/>
            <a:ext cx="117692" cy="122400"/>
          </a:xfrm>
          <a:prstGeom prst="rect">
            <a:avLst/>
          </a:prstGeom>
        </p:spPr>
      </p:pic>
    </p:spTree>
    <p:custDataLst>
      <p:tags r:id="rId1"/>
    </p:custDataLst>
    <p:extLst>
      <p:ext uri="{BB962C8B-B14F-4D97-AF65-F5344CB8AC3E}">
        <p14:creationId xmlns:p14="http://schemas.microsoft.com/office/powerpoint/2010/main" val="102252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 calcmode="lin" valueType="num">
                                      <p:cBhvr>
                                        <p:cTn id="26" dur="500" fill="hold"/>
                                        <p:tgtEl>
                                          <p:spTgt spid="4"/>
                                        </p:tgtEl>
                                        <p:attrNameLst>
                                          <p:attrName>style.rotation</p:attrName>
                                        </p:attrNameLst>
                                      </p:cBhvr>
                                      <p:tavLst>
                                        <p:tav tm="0">
                                          <p:val>
                                            <p:fltVal val="90"/>
                                          </p:val>
                                        </p:tav>
                                        <p:tav tm="100000">
                                          <p:val>
                                            <p:fltVal val="0"/>
                                          </p:val>
                                        </p:tav>
                                      </p:tavLst>
                                    </p:anim>
                                    <p:animEffect transition="in" filter="fade">
                                      <p:cBhvr>
                                        <p:cTn id="27" dur="500"/>
                                        <p:tgtEl>
                                          <p:spTgt spid="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 calcmode="lin" valueType="num">
                                      <p:cBhvr>
                                        <p:cTn id="38" dur="500" fill="hold"/>
                                        <p:tgtEl>
                                          <p:spTgt spid="6"/>
                                        </p:tgtEl>
                                        <p:attrNameLst>
                                          <p:attrName>style.rotation</p:attrName>
                                        </p:attrNameLst>
                                      </p:cBhvr>
                                      <p:tavLst>
                                        <p:tav tm="0">
                                          <p:val>
                                            <p:fltVal val="90"/>
                                          </p:val>
                                        </p:tav>
                                        <p:tav tm="100000">
                                          <p:val>
                                            <p:fltVal val="0"/>
                                          </p:val>
                                        </p:tav>
                                      </p:tavLst>
                                    </p:anim>
                                    <p:animEffect transition="in" filter="fade">
                                      <p:cBhvr>
                                        <p:cTn id="39" dur="500"/>
                                        <p:tgtEl>
                                          <p:spTgt spid="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 calcmode="lin" valueType="num">
                                      <p:cBhvr>
                                        <p:cTn id="50" dur="500" fill="hold"/>
                                        <p:tgtEl>
                                          <p:spTgt spid="8"/>
                                        </p:tgtEl>
                                        <p:attrNameLst>
                                          <p:attrName>style.rotation</p:attrName>
                                        </p:attrNameLst>
                                      </p:cBhvr>
                                      <p:tavLst>
                                        <p:tav tm="0">
                                          <p:val>
                                            <p:fltVal val="90"/>
                                          </p:val>
                                        </p:tav>
                                        <p:tav tm="100000">
                                          <p:val>
                                            <p:fltVal val="0"/>
                                          </p:val>
                                        </p:tav>
                                      </p:tavLst>
                                    </p:anim>
                                    <p:animEffect transition="in" filter="fade">
                                      <p:cBhvr>
                                        <p:cTn id="51" dur="500"/>
                                        <p:tgtEl>
                                          <p:spTgt spid="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header">
            <a:extLst>
              <a:ext uri="{FF2B5EF4-FFF2-40B4-BE49-F238E27FC236}">
                <a16:creationId xmlns:a16="http://schemas.microsoft.com/office/drawing/2014/main" id="{C98ACC0E-B788-E47B-EE31-A62D1C7E099C}"/>
              </a:ext>
            </a:extLst>
          </p:cNvPr>
          <p:cNvGrpSpPr/>
          <p:nvPr/>
        </p:nvGrpSpPr>
        <p:grpSpPr>
          <a:xfrm>
            <a:off x="-1235" y="-815"/>
            <a:ext cx="10092291" cy="611122"/>
            <a:chOff x="-1235" y="-815"/>
            <a:chExt cx="10092291" cy="611122"/>
          </a:xfrm>
        </p:grpSpPr>
        <p:sp>
          <p:nvSpPr>
            <p:cNvPr id="8" name="TextBox 7">
              <a:extLst>
                <a:ext uri="{FF2B5EF4-FFF2-40B4-BE49-F238E27FC236}">
                  <a16:creationId xmlns:a16="http://schemas.microsoft.com/office/drawing/2014/main" id="{BFF1F67A-F2AC-2942-E580-FC012BED6644}"/>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is the HHFA different from the SARA?</a:t>
              </a:r>
            </a:p>
          </p:txBody>
        </p:sp>
        <p:pic>
          <p:nvPicPr>
            <p:cNvPr id="9" name="Picture 8">
              <a:extLst>
                <a:ext uri="{FF2B5EF4-FFF2-40B4-BE49-F238E27FC236}">
                  <a16:creationId xmlns:a16="http://schemas.microsoft.com/office/drawing/2014/main" id="{BD5F213A-D4D6-F20E-249F-B948F7E326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7" name="bullet1">
            <a:extLst>
              <a:ext uri="{FF2B5EF4-FFF2-40B4-BE49-F238E27FC236}">
                <a16:creationId xmlns:a16="http://schemas.microsoft.com/office/drawing/2014/main" id="{6CE8B7F2-D939-53F0-3C9E-20B1A162E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3748" y="2306502"/>
            <a:ext cx="117692" cy="122400"/>
          </a:xfrm>
          <a:prstGeom prst="rect">
            <a:avLst/>
          </a:prstGeom>
        </p:spPr>
      </p:pic>
      <p:sp>
        <p:nvSpPr>
          <p:cNvPr id="15" name="bulletText1">
            <a:extLst>
              <a:ext uri="{FF2B5EF4-FFF2-40B4-BE49-F238E27FC236}">
                <a16:creationId xmlns:a16="http://schemas.microsoft.com/office/drawing/2014/main" id="{2D400344-F581-B7E8-2462-82B22C80E19C}"/>
              </a:ext>
            </a:extLst>
          </p:cNvPr>
          <p:cNvSpPr txBox="1"/>
          <p:nvPr/>
        </p:nvSpPr>
        <p:spPr>
          <a:xfrm>
            <a:off x="6336165" y="2153701"/>
            <a:ext cx="499274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updated </a:t>
            </a:r>
          </a:p>
        </p:txBody>
      </p:sp>
      <p:pic>
        <p:nvPicPr>
          <p:cNvPr id="18" name="bullet2">
            <a:extLst>
              <a:ext uri="{FF2B5EF4-FFF2-40B4-BE49-F238E27FC236}">
                <a16:creationId xmlns:a16="http://schemas.microsoft.com/office/drawing/2014/main" id="{9B2E1D9F-BCDD-D0C8-B16C-8059DD90B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705" y="3048807"/>
            <a:ext cx="117692" cy="122400"/>
          </a:xfrm>
          <a:prstGeom prst="rect">
            <a:avLst/>
          </a:prstGeom>
        </p:spPr>
      </p:pic>
      <p:sp>
        <p:nvSpPr>
          <p:cNvPr id="16" name="bulletText2">
            <a:extLst>
              <a:ext uri="{FF2B5EF4-FFF2-40B4-BE49-F238E27FC236}">
                <a16:creationId xmlns:a16="http://schemas.microsoft.com/office/drawing/2014/main" id="{8724F146-CF68-EA4C-CCC3-A044F4C28D6F}"/>
              </a:ext>
            </a:extLst>
          </p:cNvPr>
          <p:cNvSpPr txBox="1"/>
          <p:nvPr/>
        </p:nvSpPr>
        <p:spPr>
          <a:xfrm>
            <a:off x="6336165" y="2896006"/>
            <a:ext cx="4949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more extensive </a:t>
            </a:r>
            <a:endParaRPr lang="en-GB" sz="2400" b="1" dirty="0">
              <a:solidFill>
                <a:schemeClr val="tx1">
                  <a:lumMod val="65000"/>
                  <a:lumOff val="35000"/>
                </a:schemeClr>
              </a:solidFill>
            </a:endParaRPr>
          </a:p>
        </p:txBody>
      </p:sp>
      <p:pic>
        <p:nvPicPr>
          <p:cNvPr id="3" name="bullet3">
            <a:extLst>
              <a:ext uri="{FF2B5EF4-FFF2-40B4-BE49-F238E27FC236}">
                <a16:creationId xmlns:a16="http://schemas.microsoft.com/office/drawing/2014/main" id="{58855424-5221-A9B0-C9F3-1BB015E97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705" y="3787813"/>
            <a:ext cx="117692" cy="122400"/>
          </a:xfrm>
          <a:prstGeom prst="rect">
            <a:avLst/>
          </a:prstGeom>
        </p:spPr>
      </p:pic>
      <p:sp>
        <p:nvSpPr>
          <p:cNvPr id="2" name="bulletText3">
            <a:extLst>
              <a:ext uri="{FF2B5EF4-FFF2-40B4-BE49-F238E27FC236}">
                <a16:creationId xmlns:a16="http://schemas.microsoft.com/office/drawing/2014/main" id="{7AEAAE4A-848C-03A0-CC45-43C940874534}"/>
              </a:ext>
            </a:extLst>
          </p:cNvPr>
          <p:cNvSpPr txBox="1"/>
          <p:nvPr/>
        </p:nvSpPr>
        <p:spPr>
          <a:xfrm>
            <a:off x="6336165" y="3635012"/>
            <a:ext cx="4949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address additional service aspects</a:t>
            </a:r>
            <a:endParaRPr lang="en-GB" sz="2400" b="1" dirty="0">
              <a:solidFill>
                <a:schemeClr val="tx1">
                  <a:lumMod val="65000"/>
                  <a:lumOff val="35000"/>
                </a:schemeClr>
              </a:solidFill>
            </a:endParaRPr>
          </a:p>
        </p:txBody>
      </p:sp>
      <p:pic>
        <p:nvPicPr>
          <p:cNvPr id="22" name="bullet4">
            <a:extLst>
              <a:ext uri="{FF2B5EF4-FFF2-40B4-BE49-F238E27FC236}">
                <a16:creationId xmlns:a16="http://schemas.microsoft.com/office/drawing/2014/main" id="{2D59276D-B650-C9BB-B382-E9BD5C8BD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135" y="5437027"/>
            <a:ext cx="117692" cy="122400"/>
          </a:xfrm>
          <a:prstGeom prst="rect">
            <a:avLst/>
          </a:prstGeom>
        </p:spPr>
      </p:pic>
      <p:sp>
        <p:nvSpPr>
          <p:cNvPr id="20" name="bulletText4">
            <a:extLst>
              <a:ext uri="{FF2B5EF4-FFF2-40B4-BE49-F238E27FC236}">
                <a16:creationId xmlns:a16="http://schemas.microsoft.com/office/drawing/2014/main" id="{87EF4CB4-F3E1-769B-6BF9-92363139421F}"/>
              </a:ext>
            </a:extLst>
          </p:cNvPr>
          <p:cNvSpPr txBox="1"/>
          <p:nvPr/>
        </p:nvSpPr>
        <p:spPr>
          <a:xfrm>
            <a:off x="6336165" y="5293426"/>
            <a:ext cx="499274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more comprehensive set of resources and support tools</a:t>
            </a:r>
          </a:p>
        </p:txBody>
      </p:sp>
      <p:pic>
        <p:nvPicPr>
          <p:cNvPr id="25" name="Picture 24">
            <a:extLst>
              <a:ext uri="{FF2B5EF4-FFF2-40B4-BE49-F238E27FC236}">
                <a16:creationId xmlns:a16="http://schemas.microsoft.com/office/drawing/2014/main" id="{2ED9B9FC-ED31-B78F-2246-F337316DF230}"/>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609313" y="2185450"/>
            <a:ext cx="4460488" cy="3021287"/>
          </a:xfrm>
          <a:prstGeom prst="rect">
            <a:avLst/>
          </a:prstGeom>
        </p:spPr>
      </p:pic>
      <p:sp>
        <p:nvSpPr>
          <p:cNvPr id="21" name="Rectangle 20">
            <a:extLst>
              <a:ext uri="{FF2B5EF4-FFF2-40B4-BE49-F238E27FC236}">
                <a16:creationId xmlns:a16="http://schemas.microsoft.com/office/drawing/2014/main" id="{792D9D9D-C259-47CC-9A4C-109758DC62A6}"/>
              </a:ext>
            </a:extLst>
          </p:cNvPr>
          <p:cNvSpPr/>
          <p:nvPr/>
        </p:nvSpPr>
        <p:spPr>
          <a:xfrm>
            <a:off x="6017705" y="1234385"/>
            <a:ext cx="5149815" cy="608404"/>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2400" b="1" dirty="0">
                <a:solidFill>
                  <a:srgbClr val="595959"/>
                </a:solidFill>
              </a:rPr>
              <a:t>     Questions</a:t>
            </a:r>
          </a:p>
        </p:txBody>
      </p:sp>
      <p:sp>
        <p:nvSpPr>
          <p:cNvPr id="23" name="Rectangle 22">
            <a:extLst>
              <a:ext uri="{FF2B5EF4-FFF2-40B4-BE49-F238E27FC236}">
                <a16:creationId xmlns:a16="http://schemas.microsoft.com/office/drawing/2014/main" id="{1E2B08CE-BCED-43F0-A112-A047572780D3}"/>
              </a:ext>
            </a:extLst>
          </p:cNvPr>
          <p:cNvSpPr/>
          <p:nvPr/>
        </p:nvSpPr>
        <p:spPr>
          <a:xfrm>
            <a:off x="6017706" y="4374018"/>
            <a:ext cx="5149814" cy="608404"/>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GB" sz="2400" b="1" dirty="0">
                <a:solidFill>
                  <a:srgbClr val="595959"/>
                </a:solidFill>
              </a:rPr>
              <a:t>     Resources</a:t>
            </a:r>
          </a:p>
        </p:txBody>
      </p:sp>
    </p:spTree>
    <p:custDataLst>
      <p:tags r:id="rId1"/>
    </p:custDataLst>
    <p:extLst>
      <p:ext uri="{BB962C8B-B14F-4D97-AF65-F5344CB8AC3E}">
        <p14:creationId xmlns:p14="http://schemas.microsoft.com/office/powerpoint/2010/main" val="22104762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 calcmode="lin" valueType="num">
                                      <p:cBhvr>
                                        <p:cTn id="14" dur="500" fill="hold"/>
                                        <p:tgtEl>
                                          <p:spTgt spid="17"/>
                                        </p:tgtEl>
                                        <p:attrNameLst>
                                          <p:attrName>style.rotation</p:attrName>
                                        </p:attrNameLst>
                                      </p:cBhvr>
                                      <p:tavLst>
                                        <p:tav tm="0">
                                          <p:val>
                                            <p:fltVal val="90"/>
                                          </p:val>
                                        </p:tav>
                                        <p:tav tm="100000">
                                          <p:val>
                                            <p:fltVal val="0"/>
                                          </p:val>
                                        </p:tav>
                                      </p:tavLst>
                                    </p:anim>
                                    <p:animEffect transition="in" filter="fade">
                                      <p:cBhvr>
                                        <p:cTn id="15" dur="500"/>
                                        <p:tgtEl>
                                          <p:spTgt spid="1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style.rotation</p:attrName>
                                        </p:attrNameLst>
                                      </p:cBhvr>
                                      <p:tavLst>
                                        <p:tav tm="0">
                                          <p:val>
                                            <p:fltVal val="90"/>
                                          </p:val>
                                        </p:tav>
                                        <p:tav tm="100000">
                                          <p:val>
                                            <p:fltVal val="0"/>
                                          </p:val>
                                        </p:tav>
                                      </p:tavLst>
                                    </p:anim>
                                    <p:animEffect transition="in" filter="fade">
                                      <p:cBhvr>
                                        <p:cTn id="39" dur="500"/>
                                        <p:tgtEl>
                                          <p:spTgt spid="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 calcmode="lin" valueType="num">
                                      <p:cBhvr>
                                        <p:cTn id="55" dur="500" fill="hold"/>
                                        <p:tgtEl>
                                          <p:spTgt spid="22"/>
                                        </p:tgtEl>
                                        <p:attrNameLst>
                                          <p:attrName>style.rotation</p:attrName>
                                        </p:attrNameLst>
                                      </p:cBhvr>
                                      <p:tavLst>
                                        <p:tav tm="0">
                                          <p:val>
                                            <p:fltVal val="90"/>
                                          </p:val>
                                        </p:tav>
                                        <p:tav tm="100000">
                                          <p:val>
                                            <p:fltVal val="0"/>
                                          </p:val>
                                        </p:tav>
                                      </p:tavLst>
                                    </p:anim>
                                    <p:animEffect transition="in" filter="fade">
                                      <p:cBhvr>
                                        <p:cTn id="56" dur="500"/>
                                        <p:tgtEl>
                                          <p:spTgt spid="22"/>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 grpId="0"/>
      <p:bldP spid="20" grpId="0"/>
      <p:bldP spid="21"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87AC8515-D526-4354-CE83-BDE316E94521}"/>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38DDD3FE-59D5-630D-102F-175BB96C909E}"/>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Why is the HHFA called “harmonized”?</a:t>
              </a:r>
            </a:p>
          </p:txBody>
        </p:sp>
        <p:pic>
          <p:nvPicPr>
            <p:cNvPr id="6" name="Picture 5">
              <a:extLst>
                <a:ext uri="{FF2B5EF4-FFF2-40B4-BE49-F238E27FC236}">
                  <a16:creationId xmlns:a16="http://schemas.microsoft.com/office/drawing/2014/main" id="{7450F7D2-728D-9F09-1BBF-A9CF4AE370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Arrow: Right 9">
            <a:extLst>
              <a:ext uri="{FF2B5EF4-FFF2-40B4-BE49-F238E27FC236}">
                <a16:creationId xmlns:a16="http://schemas.microsoft.com/office/drawing/2014/main" id="{BE6F9DC2-26B1-FC6E-C0C8-7B17A7E03A31}"/>
              </a:ext>
            </a:extLst>
          </p:cNvPr>
          <p:cNvSpPr/>
          <p:nvPr/>
        </p:nvSpPr>
        <p:spPr>
          <a:xfrm>
            <a:off x="5445129" y="3055485"/>
            <a:ext cx="915904" cy="1173920"/>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42554D3-F1D2-4DE2-13FE-CA43A6F76B5B}"/>
              </a:ext>
            </a:extLst>
          </p:cNvPr>
          <p:cNvSpPr/>
          <p:nvPr/>
        </p:nvSpPr>
        <p:spPr>
          <a:xfrm>
            <a:off x="7515722" y="1358391"/>
            <a:ext cx="3200400" cy="1491420"/>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global service standards</a:t>
            </a:r>
          </a:p>
        </p:txBody>
      </p:sp>
      <p:sp>
        <p:nvSpPr>
          <p:cNvPr id="16" name="Rectangle 15">
            <a:extLst>
              <a:ext uri="{FF2B5EF4-FFF2-40B4-BE49-F238E27FC236}">
                <a16:creationId xmlns:a16="http://schemas.microsoft.com/office/drawing/2014/main" id="{F60B41A8-2B9C-9F5F-4E6E-2817E1FEB27A}"/>
              </a:ext>
            </a:extLst>
          </p:cNvPr>
          <p:cNvSpPr/>
          <p:nvPr/>
        </p:nvSpPr>
        <p:spPr>
          <a:xfrm>
            <a:off x="7515722" y="2896735"/>
            <a:ext cx="3200400" cy="1491420"/>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global indicator lists</a:t>
            </a:r>
          </a:p>
        </p:txBody>
      </p:sp>
      <p:sp>
        <p:nvSpPr>
          <p:cNvPr id="18" name="Rectangle 17">
            <a:extLst>
              <a:ext uri="{FF2B5EF4-FFF2-40B4-BE49-F238E27FC236}">
                <a16:creationId xmlns:a16="http://schemas.microsoft.com/office/drawing/2014/main" id="{F7CC5990-9056-143E-6CBD-9501FA27CF7A}"/>
              </a:ext>
            </a:extLst>
          </p:cNvPr>
          <p:cNvSpPr/>
          <p:nvPr/>
        </p:nvSpPr>
        <p:spPr>
          <a:xfrm>
            <a:off x="7515722" y="4435079"/>
            <a:ext cx="3200400" cy="1491420"/>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key global facility survey instruments</a:t>
            </a:r>
            <a:endParaRPr lang="en-GB" sz="2400" dirty="0">
              <a:solidFill>
                <a:srgbClr val="595959"/>
              </a:solidFill>
            </a:endParaRPr>
          </a:p>
        </p:txBody>
      </p:sp>
      <p:sp>
        <p:nvSpPr>
          <p:cNvPr id="21" name="Rectangle 20">
            <a:extLst>
              <a:ext uri="{FF2B5EF4-FFF2-40B4-BE49-F238E27FC236}">
                <a16:creationId xmlns:a16="http://schemas.microsoft.com/office/drawing/2014/main" id="{C19200CC-B335-D61D-DAFD-27C8D2A02F05}"/>
              </a:ext>
            </a:extLst>
          </p:cNvPr>
          <p:cNvSpPr/>
          <p:nvPr/>
        </p:nvSpPr>
        <p:spPr>
          <a:xfrm>
            <a:off x="1090040" y="2896735"/>
            <a:ext cx="3200400" cy="1491420"/>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solidFill>
                  <a:srgbClr val="595959"/>
                </a:solidFill>
              </a:rPr>
              <a:t>     harmonization</a:t>
            </a:r>
          </a:p>
        </p:txBody>
      </p:sp>
    </p:spTree>
    <p:custDataLst>
      <p:tags r:id="rId1"/>
    </p:custDataLst>
    <p:extLst>
      <p:ext uri="{BB962C8B-B14F-4D97-AF65-F5344CB8AC3E}">
        <p14:creationId xmlns:p14="http://schemas.microsoft.com/office/powerpoint/2010/main" val="33903367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1+#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6" grpId="0" animBg="1"/>
      <p:bldP spid="18"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header">
            <a:extLst>
              <a:ext uri="{FF2B5EF4-FFF2-40B4-BE49-F238E27FC236}">
                <a16:creationId xmlns:a16="http://schemas.microsoft.com/office/drawing/2014/main" id="{E02C6294-76B0-DA1A-1504-94A97881EC94}"/>
              </a:ext>
            </a:extLst>
          </p:cNvPr>
          <p:cNvGrpSpPr/>
          <p:nvPr/>
        </p:nvGrpSpPr>
        <p:grpSpPr>
          <a:xfrm>
            <a:off x="-1235" y="-815"/>
            <a:ext cx="10092291" cy="611122"/>
            <a:chOff x="-1235" y="-815"/>
            <a:chExt cx="10092291" cy="611122"/>
          </a:xfrm>
        </p:grpSpPr>
        <p:sp>
          <p:nvSpPr>
            <p:cNvPr id="6" name="TextBox 5">
              <a:extLst>
                <a:ext uri="{FF2B5EF4-FFF2-40B4-BE49-F238E27FC236}">
                  <a16:creationId xmlns:a16="http://schemas.microsoft.com/office/drawing/2014/main" id="{F91F3E6B-49C5-50D6-C9A0-219368AD1BF7}"/>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Why is the HHFA called “harmonized”?</a:t>
              </a:r>
            </a:p>
          </p:txBody>
        </p:sp>
        <p:pic>
          <p:nvPicPr>
            <p:cNvPr id="7" name="Picture 6">
              <a:extLst>
                <a:ext uri="{FF2B5EF4-FFF2-40B4-BE49-F238E27FC236}">
                  <a16:creationId xmlns:a16="http://schemas.microsoft.com/office/drawing/2014/main" id="{9B466480-5D63-B33C-E4CD-D841890CC2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2" name="Arrow: Right 11">
            <a:extLst>
              <a:ext uri="{FF2B5EF4-FFF2-40B4-BE49-F238E27FC236}">
                <a16:creationId xmlns:a16="http://schemas.microsoft.com/office/drawing/2014/main" id="{C2047870-DD7E-7C80-14EA-3B39F4B3E722}"/>
              </a:ext>
            </a:extLst>
          </p:cNvPr>
          <p:cNvSpPr/>
          <p:nvPr/>
        </p:nvSpPr>
        <p:spPr>
          <a:xfrm rot="10800000" flipH="1">
            <a:off x="6095999" y="3136611"/>
            <a:ext cx="915904" cy="58477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A30AD97F-6F73-7528-BC59-6C9E7734C5EE}"/>
              </a:ext>
            </a:extLst>
          </p:cNvPr>
          <p:cNvSpPr/>
          <p:nvPr/>
        </p:nvSpPr>
        <p:spPr>
          <a:xfrm rot="10800000" flipH="1">
            <a:off x="6095999" y="3986048"/>
            <a:ext cx="915904" cy="58477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63865000-8E53-366B-75FE-156FF4C3F788}"/>
              </a:ext>
            </a:extLst>
          </p:cNvPr>
          <p:cNvSpPr/>
          <p:nvPr/>
        </p:nvSpPr>
        <p:spPr>
          <a:xfrm rot="10800000" flipH="1">
            <a:off x="6095999" y="2287174"/>
            <a:ext cx="915904" cy="58477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FF3C422-262C-4B7D-889B-F5CE8FCDE770}"/>
              </a:ext>
            </a:extLst>
          </p:cNvPr>
          <p:cNvSpPr txBox="1"/>
          <p:nvPr/>
        </p:nvSpPr>
        <p:spPr>
          <a:xfrm>
            <a:off x="875765" y="4025514"/>
            <a:ext cx="3953814" cy="1958535"/>
          </a:xfrm>
          <a:prstGeom prst="rect">
            <a:avLst/>
          </a:prstGeom>
          <a:solidFill>
            <a:srgbClr val="98D7CE"/>
          </a:solidFill>
        </p:spPr>
        <p:txBody>
          <a:bodyPr vert="horz" wrap="square" lIns="91440" tIns="86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Global service standards</a:t>
            </a:r>
          </a:p>
        </p:txBody>
      </p:sp>
      <p:grpSp>
        <p:nvGrpSpPr>
          <p:cNvPr id="16" name="circle 1">
            <a:extLst>
              <a:ext uri="{FF2B5EF4-FFF2-40B4-BE49-F238E27FC236}">
                <a16:creationId xmlns:a16="http://schemas.microsoft.com/office/drawing/2014/main" id="{447DC166-DE68-408E-ABB7-36D42033450F}"/>
              </a:ext>
            </a:extLst>
          </p:cNvPr>
          <p:cNvGrpSpPr/>
          <p:nvPr/>
        </p:nvGrpSpPr>
        <p:grpSpPr>
          <a:xfrm>
            <a:off x="876779" y="1019714"/>
            <a:ext cx="3952800" cy="3952800"/>
            <a:chOff x="470234" y="1852537"/>
            <a:chExt cx="2558365" cy="2558365"/>
          </a:xfrm>
        </p:grpSpPr>
        <p:sp>
          <p:nvSpPr>
            <p:cNvPr id="17" name="circle">
              <a:extLst>
                <a:ext uri="{FF2B5EF4-FFF2-40B4-BE49-F238E27FC236}">
                  <a16:creationId xmlns:a16="http://schemas.microsoft.com/office/drawing/2014/main" id="{78914BA7-79DC-4733-81CC-10D044B95498}"/>
                </a:ext>
              </a:extLst>
            </p:cNvPr>
            <p:cNvSpPr/>
            <p:nvPr/>
          </p:nvSpPr>
          <p:spPr>
            <a:xfrm>
              <a:off x="470234" y="1852537"/>
              <a:ext cx="2558365" cy="2558365"/>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B9CB2190-E9EB-4216-BD73-E8291F3F8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00" y="2382925"/>
              <a:ext cx="1652977" cy="1458508"/>
            </a:xfrm>
            <a:prstGeom prst="rect">
              <a:avLst/>
            </a:prstGeom>
          </p:spPr>
        </p:pic>
      </p:grpSp>
      <p:pic>
        <p:nvPicPr>
          <p:cNvPr id="26" name="HHFA icon">
            <a:extLst>
              <a:ext uri="{FF2B5EF4-FFF2-40B4-BE49-F238E27FC236}">
                <a16:creationId xmlns:a16="http://schemas.microsoft.com/office/drawing/2014/main" id="{4134C732-E9BF-44F1-BB39-81A47ED89D9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22990" y="1862336"/>
            <a:ext cx="3133324" cy="3133324"/>
          </a:xfrm>
          <a:prstGeom prst="rect">
            <a:avLst/>
          </a:prstGeom>
        </p:spPr>
      </p:pic>
    </p:spTree>
    <p:custDataLst>
      <p:tags r:id="rId1"/>
    </p:custDataLst>
    <p:extLst>
      <p:ext uri="{BB962C8B-B14F-4D97-AF65-F5344CB8AC3E}">
        <p14:creationId xmlns:p14="http://schemas.microsoft.com/office/powerpoint/2010/main" val="8396630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fltVal val="0"/>
                                          </p:val>
                                        </p:tav>
                                        <p:tav tm="100000">
                                          <p:val>
                                            <p:strVal val="#ppt_h"/>
                                          </p:val>
                                        </p:tav>
                                      </p:tavLst>
                                    </p:anim>
                                    <p:anim calcmode="lin" valueType="num">
                                      <p:cBhvr>
                                        <p:cTn id="20" dur="500" fill="hold"/>
                                        <p:tgtEl>
                                          <p:spTgt spid="26"/>
                                        </p:tgtEl>
                                        <p:attrNameLst>
                                          <p:attrName>style.rotation</p:attrName>
                                        </p:attrNameLst>
                                      </p:cBhvr>
                                      <p:tavLst>
                                        <p:tav tm="0">
                                          <p:val>
                                            <p:fltVal val="90"/>
                                          </p:val>
                                        </p:tav>
                                        <p:tav tm="100000">
                                          <p:val>
                                            <p:fltVal val="0"/>
                                          </p:val>
                                        </p:tav>
                                      </p:tavLst>
                                    </p:anim>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3F1E3AA-FA1E-5C57-A940-8371199FFB06}"/>
              </a:ext>
            </a:extLst>
          </p:cNvPr>
          <p:cNvGrpSpPr/>
          <p:nvPr/>
        </p:nvGrpSpPr>
        <p:grpSpPr>
          <a:xfrm>
            <a:off x="6907255" y="1339020"/>
            <a:ext cx="4179953" cy="4179953"/>
            <a:chOff x="6390115" y="1339023"/>
            <a:chExt cx="4179953" cy="4179953"/>
          </a:xfrm>
        </p:grpSpPr>
        <p:pic>
          <p:nvPicPr>
            <p:cNvPr id="17" name="Picture 16">
              <a:extLst>
                <a:ext uri="{FF2B5EF4-FFF2-40B4-BE49-F238E27FC236}">
                  <a16:creationId xmlns:a16="http://schemas.microsoft.com/office/drawing/2014/main" id="{12785C75-6054-7877-AEDD-455FCB73919D}"/>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a:stretch/>
          </p:blipFill>
          <p:spPr>
            <a:xfrm>
              <a:off x="6390115" y="1339023"/>
              <a:ext cx="4179953" cy="4179953"/>
            </a:xfrm>
            <a:prstGeom prst="rect">
              <a:avLst/>
            </a:prstGeom>
          </p:spPr>
        </p:pic>
        <p:sp>
          <p:nvSpPr>
            <p:cNvPr id="20" name="sampleCircle2">
              <a:extLst>
                <a:ext uri="{FF2B5EF4-FFF2-40B4-BE49-F238E27FC236}">
                  <a16:creationId xmlns:a16="http://schemas.microsoft.com/office/drawing/2014/main" id="{5D4C2E20-6790-6F1D-4614-A78B82C2B0B8}"/>
                </a:ext>
              </a:extLst>
            </p:cNvPr>
            <p:cNvSpPr/>
            <p:nvPr/>
          </p:nvSpPr>
          <p:spPr>
            <a:xfrm>
              <a:off x="7279491" y="2228399"/>
              <a:ext cx="2401200" cy="24012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Global indicator lists</a:t>
              </a:r>
            </a:p>
          </p:txBody>
        </p:sp>
      </p:grpSp>
      <p:grpSp>
        <p:nvGrpSpPr>
          <p:cNvPr id="4" name="header">
            <a:extLst>
              <a:ext uri="{FF2B5EF4-FFF2-40B4-BE49-F238E27FC236}">
                <a16:creationId xmlns:a16="http://schemas.microsoft.com/office/drawing/2014/main" id="{36EDF4E0-36D6-8E69-1C4C-1F29AFD823A2}"/>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72DCFBE3-1E71-E42A-D6B9-C40B991883FF}"/>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Why is the HHFA called “harmonized”?</a:t>
              </a:r>
            </a:p>
          </p:txBody>
        </p:sp>
        <p:pic>
          <p:nvPicPr>
            <p:cNvPr id="6" name="Picture 5">
              <a:extLst>
                <a:ext uri="{FF2B5EF4-FFF2-40B4-BE49-F238E27FC236}">
                  <a16:creationId xmlns:a16="http://schemas.microsoft.com/office/drawing/2014/main" id="{1AA6E0C5-1E1A-D455-0A95-669023B99E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3" name="Arrow: Right 22">
            <a:extLst>
              <a:ext uri="{FF2B5EF4-FFF2-40B4-BE49-F238E27FC236}">
                <a16:creationId xmlns:a16="http://schemas.microsoft.com/office/drawing/2014/main" id="{730987AC-7DBD-0C49-A918-7D0E2D3EC0A4}"/>
              </a:ext>
            </a:extLst>
          </p:cNvPr>
          <p:cNvSpPr/>
          <p:nvPr/>
        </p:nvSpPr>
        <p:spPr>
          <a:xfrm>
            <a:off x="4996398" y="3015119"/>
            <a:ext cx="1206362" cy="82775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HHFA icon">
            <a:extLst>
              <a:ext uri="{FF2B5EF4-FFF2-40B4-BE49-F238E27FC236}">
                <a16:creationId xmlns:a16="http://schemas.microsoft.com/office/drawing/2014/main" id="{7243BBC0-6554-45B7-B330-EB6F86E1B4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73697" y="1862333"/>
            <a:ext cx="3133324" cy="3133324"/>
          </a:xfrm>
          <a:prstGeom prst="rect">
            <a:avLst/>
          </a:prstGeom>
        </p:spPr>
      </p:pic>
    </p:spTree>
    <p:custDataLst>
      <p:tags r:id="rId1"/>
    </p:custDataLst>
    <p:extLst>
      <p:ext uri="{BB962C8B-B14F-4D97-AF65-F5344CB8AC3E}">
        <p14:creationId xmlns:p14="http://schemas.microsoft.com/office/powerpoint/2010/main" val="26554379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36EDF4E0-36D6-8E69-1C4C-1F29AFD823A2}"/>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72DCFBE3-1E71-E42A-D6B9-C40B991883FF}"/>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Why is the HHFA called “harmonized”?</a:t>
              </a:r>
            </a:p>
          </p:txBody>
        </p:sp>
        <p:pic>
          <p:nvPicPr>
            <p:cNvPr id="6" name="Picture 5">
              <a:extLst>
                <a:ext uri="{FF2B5EF4-FFF2-40B4-BE49-F238E27FC236}">
                  <a16:creationId xmlns:a16="http://schemas.microsoft.com/office/drawing/2014/main" id="{1AA6E0C5-1E1A-D455-0A95-669023B99E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1" name="TextBox 20">
            <a:extLst>
              <a:ext uri="{FF2B5EF4-FFF2-40B4-BE49-F238E27FC236}">
                <a16:creationId xmlns:a16="http://schemas.microsoft.com/office/drawing/2014/main" id="{42C8C94B-6040-4E0F-1678-577E5E50170F}"/>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A central set of questions and indicators that is common to the key </a:t>
            </a:r>
          </a:p>
          <a:p>
            <a:pPr algn="ctr"/>
            <a:r>
              <a:rPr lang="en-GB" sz="2400" dirty="0"/>
              <a:t>global surveys.</a:t>
            </a:r>
          </a:p>
        </p:txBody>
      </p:sp>
      <p:sp>
        <p:nvSpPr>
          <p:cNvPr id="22" name="Rectangle 21">
            <a:extLst>
              <a:ext uri="{FF2B5EF4-FFF2-40B4-BE49-F238E27FC236}">
                <a16:creationId xmlns:a16="http://schemas.microsoft.com/office/drawing/2014/main" id="{5788C6D1-58E0-A7A5-C784-8E3E8627A814}"/>
              </a:ext>
            </a:extLst>
          </p:cNvPr>
          <p:cNvSpPr/>
          <p:nvPr/>
        </p:nvSpPr>
        <p:spPr>
          <a:xfrm>
            <a:off x="528887"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ther global facility">
            <a:extLst>
              <a:ext uri="{FF2B5EF4-FFF2-40B4-BE49-F238E27FC236}">
                <a16:creationId xmlns:a16="http://schemas.microsoft.com/office/drawing/2014/main" id="{06CE36CE-1E81-41A5-8016-0B1141D6469D}"/>
              </a:ext>
            </a:extLst>
          </p:cNvPr>
          <p:cNvSpPr/>
          <p:nvPr/>
        </p:nvSpPr>
        <p:spPr>
          <a:xfrm>
            <a:off x="3719759" y="3903278"/>
            <a:ext cx="4752474" cy="717635"/>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Other global facility surveys </a:t>
            </a:r>
          </a:p>
        </p:txBody>
      </p:sp>
      <p:sp>
        <p:nvSpPr>
          <p:cNvPr id="14" name="SDI">
            <a:extLst>
              <a:ext uri="{FF2B5EF4-FFF2-40B4-BE49-F238E27FC236}">
                <a16:creationId xmlns:a16="http://schemas.microsoft.com/office/drawing/2014/main" id="{AB8AFC5D-9650-42A7-B205-3DD9A36C32FA}"/>
              </a:ext>
            </a:extLst>
          </p:cNvPr>
          <p:cNvSpPr/>
          <p:nvPr/>
        </p:nvSpPr>
        <p:spPr>
          <a:xfrm>
            <a:off x="8510347" y="1636283"/>
            <a:ext cx="1732673" cy="745711"/>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rgbClr val="595959"/>
                </a:solidFill>
              </a:rPr>
              <a:t>     SDI</a:t>
            </a:r>
          </a:p>
        </p:txBody>
      </p:sp>
      <p:sp>
        <p:nvSpPr>
          <p:cNvPr id="15" name="SPA">
            <a:extLst>
              <a:ext uri="{FF2B5EF4-FFF2-40B4-BE49-F238E27FC236}">
                <a16:creationId xmlns:a16="http://schemas.microsoft.com/office/drawing/2014/main" id="{A1BF8FA4-76CD-4BFA-B49C-1AF442F872CE}"/>
              </a:ext>
            </a:extLst>
          </p:cNvPr>
          <p:cNvSpPr/>
          <p:nvPr/>
        </p:nvSpPr>
        <p:spPr>
          <a:xfrm>
            <a:off x="2073326" y="1641331"/>
            <a:ext cx="1732673" cy="745711"/>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595959"/>
                </a:solidFill>
              </a:rPr>
              <a:t> SPA</a:t>
            </a:r>
            <a:endParaRPr lang="en-GB" sz="2400" dirty="0">
              <a:solidFill>
                <a:srgbClr val="595959"/>
              </a:solidFill>
            </a:endParaRPr>
          </a:p>
        </p:txBody>
      </p:sp>
      <p:sp>
        <p:nvSpPr>
          <p:cNvPr id="18" name="arrrow1">
            <a:extLst>
              <a:ext uri="{FF2B5EF4-FFF2-40B4-BE49-F238E27FC236}">
                <a16:creationId xmlns:a16="http://schemas.microsoft.com/office/drawing/2014/main" id="{F3A09D57-A516-4490-AC78-7BA40213CDE7}"/>
              </a:ext>
            </a:extLst>
          </p:cNvPr>
          <p:cNvSpPr/>
          <p:nvPr/>
        </p:nvSpPr>
        <p:spPr>
          <a:xfrm rot="5400000">
            <a:off x="5806572" y="3280450"/>
            <a:ext cx="578846" cy="352927"/>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endParaRPr lang="en-GB" sz="6600" dirty="0"/>
          </a:p>
        </p:txBody>
      </p:sp>
      <p:pic>
        <p:nvPicPr>
          <p:cNvPr id="3" name="HHFA icon">
            <a:extLst>
              <a:ext uri="{FF2B5EF4-FFF2-40B4-BE49-F238E27FC236}">
                <a16:creationId xmlns:a16="http://schemas.microsoft.com/office/drawing/2014/main" id="{A8526C70-3ABB-4549-92CB-CEE050873C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4397" y="795275"/>
            <a:ext cx="2183196" cy="2183196"/>
          </a:xfrm>
          <a:prstGeom prst="rect">
            <a:avLst/>
          </a:prstGeom>
        </p:spPr>
      </p:pic>
      <p:sp>
        <p:nvSpPr>
          <p:cNvPr id="23" name="arrow2">
            <a:extLst>
              <a:ext uri="{FF2B5EF4-FFF2-40B4-BE49-F238E27FC236}">
                <a16:creationId xmlns:a16="http://schemas.microsoft.com/office/drawing/2014/main" id="{D4DCBBAB-455C-4600-9BFC-75A2355759BA}"/>
              </a:ext>
            </a:extLst>
          </p:cNvPr>
          <p:cNvSpPr/>
          <p:nvPr/>
        </p:nvSpPr>
        <p:spPr>
          <a:xfrm rot="10800000">
            <a:off x="4135499" y="1878643"/>
            <a:ext cx="578846" cy="352927"/>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endParaRPr lang="en-GB" sz="6600" dirty="0"/>
          </a:p>
        </p:txBody>
      </p:sp>
      <p:sp>
        <p:nvSpPr>
          <p:cNvPr id="24" name="arrow3">
            <a:extLst>
              <a:ext uri="{FF2B5EF4-FFF2-40B4-BE49-F238E27FC236}">
                <a16:creationId xmlns:a16="http://schemas.microsoft.com/office/drawing/2014/main" id="{2E5A225F-8B2A-442F-BCAF-5E847768CE4C}"/>
              </a:ext>
            </a:extLst>
          </p:cNvPr>
          <p:cNvSpPr/>
          <p:nvPr/>
        </p:nvSpPr>
        <p:spPr>
          <a:xfrm rot="10800000">
            <a:off x="7538296" y="1832674"/>
            <a:ext cx="578846" cy="352927"/>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endParaRPr lang="en-GB" sz="6600" dirty="0"/>
          </a:p>
        </p:txBody>
      </p:sp>
      <p:sp>
        <p:nvSpPr>
          <p:cNvPr id="2" name="other global facility">
            <a:extLst>
              <a:ext uri="{FF2B5EF4-FFF2-40B4-BE49-F238E27FC236}">
                <a16:creationId xmlns:a16="http://schemas.microsoft.com/office/drawing/2014/main" id="{2A907A62-177C-3FE5-56EB-DCB06B24B96C}"/>
              </a:ext>
            </a:extLst>
          </p:cNvPr>
          <p:cNvSpPr/>
          <p:nvPr/>
        </p:nvSpPr>
        <p:spPr>
          <a:xfrm>
            <a:off x="3719762" y="3885183"/>
            <a:ext cx="4752474" cy="717635"/>
          </a:xfrm>
          <a:prstGeom prst="rect">
            <a:avLst/>
          </a:prstGeom>
          <a:solidFill>
            <a:srgbClr val="CBEBE6"/>
          </a:solidFill>
          <a:ln>
            <a:solidFill>
              <a:srgbClr val="CBEB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Other global facility surveys </a:t>
            </a:r>
          </a:p>
        </p:txBody>
      </p:sp>
      <p:sp>
        <p:nvSpPr>
          <p:cNvPr id="7" name="arrrow1">
            <a:extLst>
              <a:ext uri="{FF2B5EF4-FFF2-40B4-BE49-F238E27FC236}">
                <a16:creationId xmlns:a16="http://schemas.microsoft.com/office/drawing/2014/main" id="{40303CB0-CFA8-14DA-01E0-A1902171BC72}"/>
              </a:ext>
            </a:extLst>
          </p:cNvPr>
          <p:cNvSpPr/>
          <p:nvPr/>
        </p:nvSpPr>
        <p:spPr>
          <a:xfrm rot="5400000">
            <a:off x="5806576" y="3262355"/>
            <a:ext cx="578846" cy="352927"/>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endParaRPr lang="en-GB" sz="6600" dirty="0"/>
          </a:p>
        </p:txBody>
      </p:sp>
      <p:pic>
        <p:nvPicPr>
          <p:cNvPr id="8" name="HHFA icon">
            <a:extLst>
              <a:ext uri="{FF2B5EF4-FFF2-40B4-BE49-F238E27FC236}">
                <a16:creationId xmlns:a16="http://schemas.microsoft.com/office/drawing/2014/main" id="{9F025BB2-D1C3-9598-436D-397374E78E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04401" y="777180"/>
            <a:ext cx="2183196" cy="2183196"/>
          </a:xfrm>
          <a:prstGeom prst="rect">
            <a:avLst/>
          </a:prstGeom>
        </p:spPr>
      </p:pic>
    </p:spTree>
    <p:custDataLst>
      <p:tags r:id="rId1"/>
    </p:custDataLst>
    <p:extLst>
      <p:ext uri="{BB962C8B-B14F-4D97-AF65-F5344CB8AC3E}">
        <p14:creationId xmlns:p14="http://schemas.microsoft.com/office/powerpoint/2010/main" val="5139499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outVertical)">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outVertical)">
                                      <p:cBhvr>
                                        <p:cTn id="33" dur="500"/>
                                        <p:tgtEl>
                                          <p:spTgt spid="2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outVertical)">
                                      <p:cBhvr>
                                        <p:cTn id="42" dur="500"/>
                                        <p:tgtEl>
                                          <p:spTgt spid="2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750"/>
                                        <p:tgtEl>
                                          <p:spTgt spid="8"/>
                                        </p:tgtEl>
                                      </p:cBhvr>
                                    </p:animEffect>
                                    <p:anim calcmode="lin" valueType="num">
                                      <p:cBhvr>
                                        <p:cTn id="52" dur="750" fill="hold"/>
                                        <p:tgtEl>
                                          <p:spTgt spid="8"/>
                                        </p:tgtEl>
                                        <p:attrNameLst>
                                          <p:attrName>ppt_x</p:attrName>
                                        </p:attrNameLst>
                                      </p:cBhvr>
                                      <p:tavLst>
                                        <p:tav tm="0">
                                          <p:val>
                                            <p:strVal val="#ppt_x"/>
                                          </p:val>
                                        </p:tav>
                                        <p:tav tm="100000">
                                          <p:val>
                                            <p:strVal val="#ppt_x"/>
                                          </p:val>
                                        </p:tav>
                                      </p:tavLst>
                                    </p:anim>
                                    <p:anim calcmode="lin" valueType="num">
                                      <p:cBhvr>
                                        <p:cTn id="53"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37"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arn(outVertical)">
                                      <p:cBhvr>
                                        <p:cTn id="58" dur="500"/>
                                        <p:tgtEl>
                                          <p:spTgt spid="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3" grpId="0" animBg="1"/>
      <p:bldP spid="14" grpId="0" animBg="1"/>
      <p:bldP spid="15" grpId="0" animBg="1"/>
      <p:bldP spid="18" grpId="0" animBg="1"/>
      <p:bldP spid="23" grpId="0" animBg="1"/>
      <p:bldP spid="24" grpId="0" animBg="1"/>
      <p:bldP spid="2"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6C5F2CD1-9338-5758-5051-2E4C0A6BEA2B}"/>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81B77839-3B1F-4092-2D0A-86CC681F3C39}"/>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6" name="Picture 5">
              <a:extLst>
                <a:ext uri="{FF2B5EF4-FFF2-40B4-BE49-F238E27FC236}">
                  <a16:creationId xmlns:a16="http://schemas.microsoft.com/office/drawing/2014/main" id="{1FD5A691-298F-5332-6E63-90B12FF2C5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3" name="Group 12">
            <a:extLst>
              <a:ext uri="{FF2B5EF4-FFF2-40B4-BE49-F238E27FC236}">
                <a16:creationId xmlns:a16="http://schemas.microsoft.com/office/drawing/2014/main" id="{3D3BFA45-8B00-5639-437F-022858AE63D0}"/>
              </a:ext>
            </a:extLst>
          </p:cNvPr>
          <p:cNvGrpSpPr/>
          <p:nvPr/>
        </p:nvGrpSpPr>
        <p:grpSpPr>
          <a:xfrm>
            <a:off x="1384251" y="2057796"/>
            <a:ext cx="2742408" cy="2742408"/>
            <a:chOff x="438171" y="1469910"/>
            <a:chExt cx="4106641" cy="4106641"/>
          </a:xfrm>
        </p:grpSpPr>
        <p:sp>
          <p:nvSpPr>
            <p:cNvPr id="14" name="circle">
              <a:extLst>
                <a:ext uri="{FF2B5EF4-FFF2-40B4-BE49-F238E27FC236}">
                  <a16:creationId xmlns:a16="http://schemas.microsoft.com/office/drawing/2014/main" id="{F6A163ED-35A6-38A1-82FA-C2E46051253D}"/>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9116460C-2670-D855-3A14-24C940408C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094" y="2305617"/>
              <a:ext cx="2953723" cy="2376405"/>
            </a:xfrm>
            <a:prstGeom prst="rect">
              <a:avLst/>
            </a:prstGeom>
          </p:spPr>
        </p:pic>
      </p:grpSp>
      <p:grpSp>
        <p:nvGrpSpPr>
          <p:cNvPr id="16" name="Group 15">
            <a:extLst>
              <a:ext uri="{FF2B5EF4-FFF2-40B4-BE49-F238E27FC236}">
                <a16:creationId xmlns:a16="http://schemas.microsoft.com/office/drawing/2014/main" id="{D61288C2-0700-923E-DC0C-17B2F0A423B4}"/>
              </a:ext>
            </a:extLst>
          </p:cNvPr>
          <p:cNvGrpSpPr/>
          <p:nvPr/>
        </p:nvGrpSpPr>
        <p:grpSpPr>
          <a:xfrm>
            <a:off x="8065341" y="2057796"/>
            <a:ext cx="2742408" cy="2742408"/>
            <a:chOff x="438171" y="1469910"/>
            <a:chExt cx="4106641" cy="4106641"/>
          </a:xfrm>
        </p:grpSpPr>
        <p:sp>
          <p:nvSpPr>
            <p:cNvPr id="17" name="circle">
              <a:extLst>
                <a:ext uri="{FF2B5EF4-FFF2-40B4-BE49-F238E27FC236}">
                  <a16:creationId xmlns:a16="http://schemas.microsoft.com/office/drawing/2014/main" id="{25FF2DAC-6DD8-2E43-7527-AED35AA60629}"/>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F8B101E1-2BB1-9FD9-3434-6C6DBE479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311" y="1909737"/>
              <a:ext cx="3041507" cy="2950964"/>
            </a:xfrm>
            <a:prstGeom prst="rect">
              <a:avLst/>
            </a:prstGeom>
          </p:spPr>
        </p:pic>
      </p:grpSp>
      <p:sp>
        <p:nvSpPr>
          <p:cNvPr id="19" name="Arrow: Left-Right 18">
            <a:extLst>
              <a:ext uri="{FF2B5EF4-FFF2-40B4-BE49-F238E27FC236}">
                <a16:creationId xmlns:a16="http://schemas.microsoft.com/office/drawing/2014/main" id="{E83D20C9-5854-44C5-89B5-CD098914C99C}"/>
              </a:ext>
            </a:extLst>
          </p:cNvPr>
          <p:cNvSpPr/>
          <p:nvPr/>
        </p:nvSpPr>
        <p:spPr>
          <a:xfrm>
            <a:off x="4511618" y="2842040"/>
            <a:ext cx="3168764" cy="1173920"/>
          </a:xfrm>
          <a:prstGeom prst="lef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ctr"/>
          <a:lstStyle/>
          <a:p>
            <a:pPr algn="ctr"/>
            <a:endParaRPr lang="en-GB" sz="6600" dirty="0"/>
          </a:p>
        </p:txBody>
      </p:sp>
      <p:grpSp>
        <p:nvGrpSpPr>
          <p:cNvPr id="9" name="Group 8">
            <a:extLst>
              <a:ext uri="{FF2B5EF4-FFF2-40B4-BE49-F238E27FC236}">
                <a16:creationId xmlns:a16="http://schemas.microsoft.com/office/drawing/2014/main" id="{A460F6FF-00C4-4F71-A329-CA6C697A6B21}"/>
              </a:ext>
            </a:extLst>
          </p:cNvPr>
          <p:cNvGrpSpPr/>
          <p:nvPr/>
        </p:nvGrpSpPr>
        <p:grpSpPr>
          <a:xfrm>
            <a:off x="5303520" y="2644170"/>
            <a:ext cx="1584960" cy="1569660"/>
            <a:chOff x="5277120" y="2363919"/>
            <a:chExt cx="1584960" cy="1569660"/>
          </a:xfrm>
        </p:grpSpPr>
        <p:sp>
          <p:nvSpPr>
            <p:cNvPr id="2" name="Oval 1">
              <a:extLst>
                <a:ext uri="{FF2B5EF4-FFF2-40B4-BE49-F238E27FC236}">
                  <a16:creationId xmlns:a16="http://schemas.microsoft.com/office/drawing/2014/main" id="{F30C4132-77CF-4C01-8212-A432DCFDC8AE}"/>
                </a:ext>
              </a:extLst>
            </p:cNvPr>
            <p:cNvSpPr/>
            <p:nvPr/>
          </p:nvSpPr>
          <p:spPr>
            <a:xfrm>
              <a:off x="5427085" y="2508790"/>
              <a:ext cx="1337830" cy="1337830"/>
            </a:xfrm>
            <a:prstGeom prst="ellipse">
              <a:avLst/>
            </a:prstGeom>
            <a:solidFill>
              <a:srgbClr val="FC809B"/>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spcBef>
                  <a:spcPts val="600"/>
                </a:spcBef>
              </a:pPr>
              <a:endParaRPr lang="en-GB" sz="8800" dirty="0"/>
            </a:p>
          </p:txBody>
        </p:sp>
        <p:sp>
          <p:nvSpPr>
            <p:cNvPr id="7" name="TextBox 6">
              <a:extLst>
                <a:ext uri="{FF2B5EF4-FFF2-40B4-BE49-F238E27FC236}">
                  <a16:creationId xmlns:a16="http://schemas.microsoft.com/office/drawing/2014/main" id="{8EE96B14-2B08-454C-AF95-2448818B2DBB}"/>
                </a:ext>
              </a:extLst>
            </p:cNvPr>
            <p:cNvSpPr txBox="1"/>
            <p:nvPr/>
          </p:nvSpPr>
          <p:spPr>
            <a:xfrm>
              <a:off x="5277120" y="2363919"/>
              <a:ext cx="1584960" cy="1569660"/>
            </a:xfrm>
            <a:prstGeom prst="rect">
              <a:avLst/>
            </a:prstGeom>
            <a:noFill/>
          </p:spPr>
          <p:txBody>
            <a:bodyPr wrap="square" rtlCol="0">
              <a:spAutoFit/>
            </a:bodyPr>
            <a:lstStyle/>
            <a:p>
              <a:pPr algn="ctr"/>
              <a:r>
                <a:rPr lang="en-GB" sz="9600" dirty="0">
                  <a:solidFill>
                    <a:schemeClr val="bg1"/>
                  </a:solidFill>
                  <a:latin typeface="Atkinson Hyperlegible" pitchFamily="2" charset="0"/>
                </a:rPr>
                <a:t>≠</a:t>
              </a:r>
              <a:endParaRPr lang="en-GB" sz="9600" dirty="0">
                <a:solidFill>
                  <a:schemeClr val="bg1"/>
                </a:solidFill>
              </a:endParaRPr>
            </a:p>
          </p:txBody>
        </p:sp>
      </p:grpSp>
    </p:spTree>
    <p:custDataLst>
      <p:tags r:id="rId1"/>
    </p:custDataLst>
    <p:extLst>
      <p:ext uri="{BB962C8B-B14F-4D97-AF65-F5344CB8AC3E}">
        <p14:creationId xmlns:p14="http://schemas.microsoft.com/office/powerpoint/2010/main" val="3211477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 calcmode="lin" valueType="num">
                                      <p:cBhvr>
                                        <p:cTn id="17" dur="500" fill="hold"/>
                                        <p:tgtEl>
                                          <p:spTgt spid="16"/>
                                        </p:tgtEl>
                                        <p:attrNameLst>
                                          <p:attrName>style.rotation</p:attrName>
                                        </p:attrNameLst>
                                      </p:cBhvr>
                                      <p:tavLst>
                                        <p:tav tm="0">
                                          <p:val>
                                            <p:fltVal val="90"/>
                                          </p:val>
                                        </p:tav>
                                        <p:tav tm="100000">
                                          <p:val>
                                            <p:fltVal val="0"/>
                                          </p:val>
                                        </p:tav>
                                      </p:tavLst>
                                    </p:anim>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Vertical)">
                                      <p:cBhvr>
                                        <p:cTn id="23" dur="500"/>
                                        <p:tgtEl>
                                          <p:spTgt spid="19"/>
                                        </p:tgtEl>
                                      </p:cBhvr>
                                    </p:animEffect>
                                  </p:childTnLst>
                                </p:cTn>
                              </p:par>
                            </p:childTnLst>
                          </p:cTn>
                        </p:par>
                        <p:par>
                          <p:cTn id="24" fill="hold">
                            <p:stCondLst>
                              <p:cond delay="500"/>
                            </p:stCondLst>
                            <p:childTnLst>
                              <p:par>
                                <p:cTn id="25" presetID="53" presetClass="entr" presetSubtype="1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ADF7D752-30EF-655C-1B16-D0CF2951B55B}"/>
              </a:ext>
            </a:extLst>
          </p:cNvPr>
          <p:cNvGrpSpPr/>
          <p:nvPr/>
        </p:nvGrpSpPr>
        <p:grpSpPr>
          <a:xfrm>
            <a:off x="-1235" y="-815"/>
            <a:ext cx="10092291" cy="611122"/>
            <a:chOff x="-1235" y="-815"/>
            <a:chExt cx="10092291" cy="611122"/>
          </a:xfrm>
        </p:grpSpPr>
        <p:sp>
          <p:nvSpPr>
            <p:cNvPr id="5" name="TextBox 4">
              <a:extLst>
                <a:ext uri="{FF2B5EF4-FFF2-40B4-BE49-F238E27FC236}">
                  <a16:creationId xmlns:a16="http://schemas.microsoft.com/office/drawing/2014/main" id="{45BCDE7C-F8EB-C4B9-4F45-9B91144A6E0A}"/>
                </a:ext>
              </a:extLst>
            </p:cNvPr>
            <p:cNvSpPr txBox="1"/>
            <p:nvPr/>
          </p:nvSpPr>
          <p:spPr>
            <a:xfrm>
              <a:off x="734149" y="21482"/>
              <a:ext cx="9356907" cy="584775"/>
            </a:xfrm>
            <a:prstGeom prst="rect">
              <a:avLst/>
            </a:prstGeom>
            <a:noFill/>
          </p:spPr>
          <p:txBody>
            <a:bodyPr wrap="square">
              <a:spAutoFit/>
            </a:bodyPr>
            <a:lstStyle/>
            <a:p>
              <a:r>
                <a:rPr lang="en-GB" sz="3200" dirty="0">
                  <a:solidFill>
                    <a:srgbClr val="595959"/>
                  </a:solidFill>
                </a:rPr>
                <a:t>How do facility surveys differ from RHIS/HMIS?</a:t>
              </a:r>
            </a:p>
          </p:txBody>
        </p:sp>
        <p:pic>
          <p:nvPicPr>
            <p:cNvPr id="6" name="Picture 5">
              <a:extLst>
                <a:ext uri="{FF2B5EF4-FFF2-40B4-BE49-F238E27FC236}">
                  <a16:creationId xmlns:a16="http://schemas.microsoft.com/office/drawing/2014/main" id="{30069B66-615C-86E0-BE25-679628B941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7" name="grid1">
            <a:extLst>
              <a:ext uri="{FF2B5EF4-FFF2-40B4-BE49-F238E27FC236}">
                <a16:creationId xmlns:a16="http://schemas.microsoft.com/office/drawing/2014/main" id="{DEAE7842-55F4-0ADE-0E8A-B9DDC7D739B5}"/>
              </a:ext>
            </a:extLst>
          </p:cNvPr>
          <p:cNvSpPr txBox="1"/>
          <p:nvPr/>
        </p:nvSpPr>
        <p:spPr>
          <a:xfrm>
            <a:off x="734150" y="2140160"/>
            <a:ext cx="5360074" cy="2286000"/>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Few years</a:t>
            </a:r>
          </a:p>
        </p:txBody>
      </p:sp>
      <p:sp>
        <p:nvSpPr>
          <p:cNvPr id="8" name="grid2">
            <a:extLst>
              <a:ext uri="{FF2B5EF4-FFF2-40B4-BE49-F238E27FC236}">
                <a16:creationId xmlns:a16="http://schemas.microsoft.com/office/drawing/2014/main" id="{79165854-248D-C613-B33F-5DFF92AE813F}"/>
              </a:ext>
            </a:extLst>
          </p:cNvPr>
          <p:cNvSpPr txBox="1"/>
          <p:nvPr/>
        </p:nvSpPr>
        <p:spPr>
          <a:xfrm>
            <a:off x="6199796" y="2140159"/>
            <a:ext cx="5360074" cy="2286001"/>
          </a:xfrm>
          <a:prstGeom prst="rect">
            <a:avLst/>
          </a:prstGeom>
          <a:solidFill>
            <a:srgbClr val="C7DDF1"/>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Collected continuously, reported regularly</a:t>
            </a:r>
          </a:p>
        </p:txBody>
      </p:sp>
      <p:sp>
        <p:nvSpPr>
          <p:cNvPr id="9" name="quest type 1">
            <a:extLst>
              <a:ext uri="{FF2B5EF4-FFF2-40B4-BE49-F238E27FC236}">
                <a16:creationId xmlns:a16="http://schemas.microsoft.com/office/drawing/2014/main" id="{5F6278A1-71AE-6EA1-4199-5F701F1EAFAE}"/>
              </a:ext>
            </a:extLst>
          </p:cNvPr>
          <p:cNvSpPr/>
          <p:nvPr/>
        </p:nvSpPr>
        <p:spPr>
          <a:xfrm>
            <a:off x="1020943" y="2374611"/>
            <a:ext cx="47864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HHFA</a:t>
            </a:r>
          </a:p>
        </p:txBody>
      </p:sp>
      <p:sp>
        <p:nvSpPr>
          <p:cNvPr id="10" name="quest type 2">
            <a:extLst>
              <a:ext uri="{FF2B5EF4-FFF2-40B4-BE49-F238E27FC236}">
                <a16:creationId xmlns:a16="http://schemas.microsoft.com/office/drawing/2014/main" id="{106DF1E1-7084-8FC2-A34E-179053D3E088}"/>
              </a:ext>
            </a:extLst>
          </p:cNvPr>
          <p:cNvSpPr txBox="1"/>
          <p:nvPr/>
        </p:nvSpPr>
        <p:spPr>
          <a:xfrm>
            <a:off x="6485078" y="2374611"/>
            <a:ext cx="4788000" cy="730800"/>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400">
                <a:solidFill>
                  <a:srgbClr val="595959"/>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RHIS</a:t>
            </a:r>
          </a:p>
        </p:txBody>
      </p:sp>
      <p:sp>
        <p:nvSpPr>
          <p:cNvPr id="15" name="Sentence stem">
            <a:extLst>
              <a:ext uri="{FF2B5EF4-FFF2-40B4-BE49-F238E27FC236}">
                <a16:creationId xmlns:a16="http://schemas.microsoft.com/office/drawing/2014/main" id="{94BC1586-5FB3-8F43-0AFE-ACB8783846A6}"/>
              </a:ext>
            </a:extLst>
          </p:cNvPr>
          <p:cNvSpPr txBox="1"/>
          <p:nvPr/>
        </p:nvSpPr>
        <p:spPr>
          <a:xfrm>
            <a:off x="755915" y="1395627"/>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Intervals:</a:t>
            </a:r>
          </a:p>
        </p:txBody>
      </p:sp>
    </p:spTree>
    <p:custDataLst>
      <p:tags r:id="rId1"/>
    </p:custDataLst>
    <p:extLst>
      <p:ext uri="{BB962C8B-B14F-4D97-AF65-F5344CB8AC3E}">
        <p14:creationId xmlns:p14="http://schemas.microsoft.com/office/powerpoint/2010/main" val="1470563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9913</TotalTime>
  <Words>1196</Words>
  <Application>Microsoft Office PowerPoint</Application>
  <PresentationFormat>Widescreen</PresentationFormat>
  <Paragraphs>141</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Cambria</vt:lpstr>
      <vt:lpstr>Atkinson Hyperlegible</vt:lpstr>
      <vt:lpstr>Arial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HHFA_introduction_module2_unit2_en</dc:title>
  <dc:creator>WHO</dc:creator>
  <cp:lastModifiedBy>G Johnson</cp:lastModifiedBy>
  <cp:revision>224</cp:revision>
  <dcterms:created xsi:type="dcterms:W3CDTF">2022-07-29T14:12:36Z</dcterms:created>
  <dcterms:modified xsi:type="dcterms:W3CDTF">2022-11-07T14:38:17Z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